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56" r:id="rId3"/>
    <p:sldId id="257" r:id="rId4"/>
    <p:sldId id="258"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4883"/>
    <a:srgbClr val="333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EED9B-C276-4FFB-8BE1-449A00089F6C}" v="1" dt="2020-01-15T09:04:17.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91"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c Caussarieu" userId="f07d7f9f95112520" providerId="LiveId" clId="{7FE69D24-77EF-40C3-8E39-25394DEC69B1}"/>
    <pc:docChg chg="custSel modSld">
      <pc:chgData name="Frederic Caussarieu" userId="f07d7f9f95112520" providerId="LiveId" clId="{7FE69D24-77EF-40C3-8E39-25394DEC69B1}" dt="2019-12-12T17:45:39.815" v="29" actId="167"/>
      <pc:docMkLst>
        <pc:docMk/>
      </pc:docMkLst>
      <pc:sldChg chg="addSp modSp">
        <pc:chgData name="Frederic Caussarieu" userId="f07d7f9f95112520" providerId="LiveId" clId="{7FE69D24-77EF-40C3-8E39-25394DEC69B1}" dt="2019-12-12T17:45:39.815" v="29" actId="167"/>
        <pc:sldMkLst>
          <pc:docMk/>
          <pc:sldMk cId="1283839569" sldId="258"/>
        </pc:sldMkLst>
        <pc:spChg chg="mod ord">
          <ac:chgData name="Frederic Caussarieu" userId="f07d7f9f95112520" providerId="LiveId" clId="{7FE69D24-77EF-40C3-8E39-25394DEC69B1}" dt="2019-12-12T17:45:39.815" v="29" actId="167"/>
          <ac:spMkLst>
            <pc:docMk/>
            <pc:sldMk cId="1283839569" sldId="258"/>
            <ac:spMk id="10" creationId="{E9A9B71E-6066-4775-B251-B41D9CFD79F6}"/>
          </ac:spMkLst>
        </pc:spChg>
        <pc:spChg chg="mod">
          <ac:chgData name="Frederic Caussarieu" userId="f07d7f9f95112520" providerId="LiveId" clId="{7FE69D24-77EF-40C3-8E39-25394DEC69B1}" dt="2019-12-12T17:45:21.837" v="26" actId="20577"/>
          <ac:spMkLst>
            <pc:docMk/>
            <pc:sldMk cId="1283839569" sldId="258"/>
            <ac:spMk id="11" creationId="{7286AEB8-C44E-41EE-855F-B39C4E231D4F}"/>
          </ac:spMkLst>
        </pc:spChg>
        <pc:spChg chg="add mod">
          <ac:chgData name="Frederic Caussarieu" userId="f07d7f9f95112520" providerId="LiveId" clId="{7FE69D24-77EF-40C3-8E39-25394DEC69B1}" dt="2019-12-12T17:45:02.938" v="10" actId="14100"/>
          <ac:spMkLst>
            <pc:docMk/>
            <pc:sldMk cId="1283839569" sldId="258"/>
            <ac:spMk id="18" creationId="{8555B0CD-9196-41D1-87D2-B5EF7AFE0FA1}"/>
          </ac:spMkLst>
        </pc:spChg>
        <pc:spChg chg="mod">
          <ac:chgData name="Frederic Caussarieu" userId="f07d7f9f95112520" providerId="LiveId" clId="{7FE69D24-77EF-40C3-8E39-25394DEC69B1}" dt="2019-12-12T17:44:59.843" v="9" actId="1076"/>
          <ac:spMkLst>
            <pc:docMk/>
            <pc:sldMk cId="1283839569" sldId="258"/>
            <ac:spMk id="20" creationId="{C807551F-353E-454C-BCB9-821B50A6E37C}"/>
          </ac:spMkLst>
        </pc:spChg>
        <pc:spChg chg="mod">
          <ac:chgData name="Frederic Caussarieu" userId="f07d7f9f95112520" providerId="LiveId" clId="{7FE69D24-77EF-40C3-8E39-25394DEC69B1}" dt="2019-12-12T17:44:59.843" v="9" actId="1076"/>
          <ac:spMkLst>
            <pc:docMk/>
            <pc:sldMk cId="1283839569" sldId="258"/>
            <ac:spMk id="37" creationId="{6242D607-E870-46CF-AEBC-88FB5C8BD27E}"/>
          </ac:spMkLst>
        </pc:spChg>
        <pc:spChg chg="mod">
          <ac:chgData name="Frederic Caussarieu" userId="f07d7f9f95112520" providerId="LiveId" clId="{7FE69D24-77EF-40C3-8E39-25394DEC69B1}" dt="2019-12-12T17:44:59.843" v="9" actId="1076"/>
          <ac:spMkLst>
            <pc:docMk/>
            <pc:sldMk cId="1283839569" sldId="258"/>
            <ac:spMk id="38" creationId="{C59B28B5-BC8C-46A5-94DB-2B7633043BCC}"/>
          </ac:spMkLst>
        </pc:spChg>
        <pc:spChg chg="mod">
          <ac:chgData name="Frederic Caussarieu" userId="f07d7f9f95112520" providerId="LiveId" clId="{7FE69D24-77EF-40C3-8E39-25394DEC69B1}" dt="2019-12-12T17:44:59.843" v="9" actId="1076"/>
          <ac:spMkLst>
            <pc:docMk/>
            <pc:sldMk cId="1283839569" sldId="258"/>
            <ac:spMk id="40" creationId="{52B5C1C8-18BF-4A5D-9201-CB8586DCC471}"/>
          </ac:spMkLst>
        </pc:spChg>
        <pc:picChg chg="add mod">
          <ac:chgData name="Frederic Caussarieu" userId="f07d7f9f95112520" providerId="LiveId" clId="{7FE69D24-77EF-40C3-8E39-25394DEC69B1}" dt="2019-12-12T17:45:14.506" v="14" actId="1076"/>
          <ac:picMkLst>
            <pc:docMk/>
            <pc:sldMk cId="1283839569" sldId="258"/>
            <ac:picMk id="19" creationId="{09E8EA57-CE18-4E4F-9FC0-C25F07169ACB}"/>
          </ac:picMkLst>
        </pc:picChg>
        <pc:picChg chg="add">
          <ac:chgData name="Frederic Caussarieu" userId="f07d7f9f95112520" providerId="LiveId" clId="{7FE69D24-77EF-40C3-8E39-25394DEC69B1}" dt="2019-12-12T17:45:31.594" v="27"/>
          <ac:picMkLst>
            <pc:docMk/>
            <pc:sldMk cId="1283839569" sldId="258"/>
            <ac:picMk id="21" creationId="{FDB2E956-111F-4E5E-889B-396A41D1706F}"/>
          </ac:picMkLst>
        </pc:picChg>
        <pc:picChg chg="mod">
          <ac:chgData name="Frederic Caussarieu" userId="f07d7f9f95112520" providerId="LiveId" clId="{7FE69D24-77EF-40C3-8E39-25394DEC69B1}" dt="2019-12-12T17:44:59.843" v="9" actId="1076"/>
          <ac:picMkLst>
            <pc:docMk/>
            <pc:sldMk cId="1283839569" sldId="258"/>
            <ac:picMk id="34" creationId="{D28AB44E-E93D-4D67-A9D1-7F6F5398B311}"/>
          </ac:picMkLst>
        </pc:picChg>
        <pc:picChg chg="mod">
          <ac:chgData name="Frederic Caussarieu" userId="f07d7f9f95112520" providerId="LiveId" clId="{7FE69D24-77EF-40C3-8E39-25394DEC69B1}" dt="2019-12-12T17:44:59.843" v="9" actId="1076"/>
          <ac:picMkLst>
            <pc:docMk/>
            <pc:sldMk cId="1283839569" sldId="258"/>
            <ac:picMk id="35" creationId="{4E5F11CC-11ED-433A-AEA6-265DFE174139}"/>
          </ac:picMkLst>
        </pc:picChg>
        <pc:picChg chg="mod">
          <ac:chgData name="Frederic Caussarieu" userId="f07d7f9f95112520" providerId="LiveId" clId="{7FE69D24-77EF-40C3-8E39-25394DEC69B1}" dt="2019-12-12T17:44:59.843" v="9" actId="1076"/>
          <ac:picMkLst>
            <pc:docMk/>
            <pc:sldMk cId="1283839569" sldId="258"/>
            <ac:picMk id="36" creationId="{27DDA394-4991-47BE-A605-D384A2EA18FF}"/>
          </ac:picMkLst>
        </pc:picChg>
        <pc:picChg chg="mod">
          <ac:chgData name="Frederic Caussarieu" userId="f07d7f9f95112520" providerId="LiveId" clId="{7FE69D24-77EF-40C3-8E39-25394DEC69B1}" dt="2019-12-12T17:44:59.843" v="9" actId="1076"/>
          <ac:picMkLst>
            <pc:docMk/>
            <pc:sldMk cId="1283839569" sldId="258"/>
            <ac:picMk id="2050" creationId="{A71E744B-C25D-46DE-B694-55770B2234B9}"/>
          </ac:picMkLst>
        </pc:picChg>
      </pc:sldChg>
    </pc:docChg>
  </pc:docChgLst>
  <pc:docChgLst>
    <pc:chgData name="Frederic Caussarieu" userId="f07d7f9f95112520" providerId="LiveId" clId="{D0391A96-96B9-4A32-8961-9862CCAF950B}"/>
    <pc:docChg chg="undo custSel modSld">
      <pc:chgData name="Frederic Caussarieu" userId="f07d7f9f95112520" providerId="LiveId" clId="{D0391A96-96B9-4A32-8961-9862CCAF950B}" dt="2018-10-05T20:14:30.068" v="7338" actId="6549"/>
      <pc:docMkLst>
        <pc:docMk/>
      </pc:docMkLst>
      <pc:sldChg chg="modSp">
        <pc:chgData name="Frederic Caussarieu" userId="f07d7f9f95112520" providerId="LiveId" clId="{D0391A96-96B9-4A32-8961-9862CCAF950B}" dt="2018-10-05T17:31:52.927" v="3403" actId="14100"/>
        <pc:sldMkLst>
          <pc:docMk/>
          <pc:sldMk cId="2223572279" sldId="256"/>
        </pc:sldMkLst>
        <pc:spChg chg="mod">
          <ac:chgData name="Frederic Caussarieu" userId="f07d7f9f95112520" providerId="LiveId" clId="{D0391A96-96B9-4A32-8961-9862CCAF950B}" dt="2018-10-05T17:02:53.881" v="1172" actId="20577"/>
          <ac:spMkLst>
            <pc:docMk/>
            <pc:sldMk cId="2223572279" sldId="256"/>
            <ac:spMk id="7" creationId="{33C25632-4131-47E9-81C6-6A3DD5FEE05F}"/>
          </ac:spMkLst>
        </pc:spChg>
        <pc:spChg chg="mod">
          <ac:chgData name="Frederic Caussarieu" userId="f07d7f9f95112520" providerId="LiveId" clId="{D0391A96-96B9-4A32-8961-9862CCAF950B}" dt="2018-10-05T16:49:36.819" v="59" actId="20577"/>
          <ac:spMkLst>
            <pc:docMk/>
            <pc:sldMk cId="2223572279" sldId="256"/>
            <ac:spMk id="21" creationId="{7690EA02-C27F-4D32-A65F-2FBD91B5BEFA}"/>
          </ac:spMkLst>
        </pc:spChg>
        <pc:spChg chg="mod">
          <ac:chgData name="Frederic Caussarieu" userId="f07d7f9f95112520" providerId="LiveId" clId="{D0391A96-96B9-4A32-8961-9862CCAF950B}" dt="2018-10-05T17:31:52.927" v="3403" actId="14100"/>
          <ac:spMkLst>
            <pc:docMk/>
            <pc:sldMk cId="2223572279" sldId="256"/>
            <ac:spMk id="22" creationId="{70BB9E9B-CAB0-4999-95E6-B046CA9B3025}"/>
          </ac:spMkLst>
        </pc:spChg>
        <pc:spChg chg="mod">
          <ac:chgData name="Frederic Caussarieu" userId="f07d7f9f95112520" providerId="LiveId" clId="{D0391A96-96B9-4A32-8961-9862CCAF950B}" dt="2018-10-05T17:31:44.370" v="3401" actId="14100"/>
          <ac:spMkLst>
            <pc:docMk/>
            <pc:sldMk cId="2223572279" sldId="256"/>
            <ac:spMk id="24" creationId="{5DDC8E33-68FC-4E13-A982-95443ED6340E}"/>
          </ac:spMkLst>
        </pc:spChg>
        <pc:spChg chg="mod">
          <ac:chgData name="Frederic Caussarieu" userId="f07d7f9f95112520" providerId="LiveId" clId="{D0391A96-96B9-4A32-8961-9862CCAF950B}" dt="2018-10-05T17:27:35.649" v="2929" actId="20577"/>
          <ac:spMkLst>
            <pc:docMk/>
            <pc:sldMk cId="2223572279" sldId="256"/>
            <ac:spMk id="25" creationId="{65A96864-1175-4449-B0B6-B83DC732E205}"/>
          </ac:spMkLst>
        </pc:spChg>
        <pc:spChg chg="mod">
          <ac:chgData name="Frederic Caussarieu" userId="f07d7f9f95112520" providerId="LiveId" clId="{D0391A96-96B9-4A32-8961-9862CCAF950B}" dt="2018-10-05T17:31:02.145" v="3396" actId="20577"/>
          <ac:spMkLst>
            <pc:docMk/>
            <pc:sldMk cId="2223572279" sldId="256"/>
            <ac:spMk id="29" creationId="{BE9968E1-0982-436B-A50B-EBE6D39781E5}"/>
          </ac:spMkLst>
        </pc:spChg>
        <pc:spChg chg="ord">
          <ac:chgData name="Frederic Caussarieu" userId="f07d7f9f95112520" providerId="LiveId" clId="{D0391A96-96B9-4A32-8961-9862CCAF950B}" dt="2018-10-05T17:23:21.948" v="2425" actId="167"/>
          <ac:spMkLst>
            <pc:docMk/>
            <pc:sldMk cId="2223572279" sldId="256"/>
            <ac:spMk id="52" creationId="{3B71DE8E-1F49-49A6-AB29-F5CB4719160B}"/>
          </ac:spMkLst>
        </pc:spChg>
        <pc:cxnChg chg="mod">
          <ac:chgData name="Frederic Caussarieu" userId="f07d7f9f95112520" providerId="LiveId" clId="{D0391A96-96B9-4A32-8961-9862CCAF950B}" dt="2018-10-05T17:31:35.917" v="3399" actId="1076"/>
          <ac:cxnSpMkLst>
            <pc:docMk/>
            <pc:sldMk cId="2223572279" sldId="256"/>
            <ac:cxnSpMk id="9" creationId="{67BD18F6-C574-4F07-BD0C-6107EFA9B2B4}"/>
          </ac:cxnSpMkLst>
        </pc:cxnChg>
      </pc:sldChg>
      <pc:sldChg chg="modSp">
        <pc:chgData name="Frederic Caussarieu" userId="f07d7f9f95112520" providerId="LiveId" clId="{D0391A96-96B9-4A32-8961-9862CCAF950B}" dt="2018-10-05T20:14:30.068" v="7338" actId="6549"/>
        <pc:sldMkLst>
          <pc:docMk/>
          <pc:sldMk cId="2892522755" sldId="257"/>
        </pc:sldMkLst>
        <pc:spChg chg="mod">
          <ac:chgData name="Frederic Caussarieu" userId="f07d7f9f95112520" providerId="LiveId" clId="{D0391A96-96B9-4A32-8961-9862CCAF950B}" dt="2018-10-05T20:14:30.068" v="7338" actId="6549"/>
          <ac:spMkLst>
            <pc:docMk/>
            <pc:sldMk cId="2892522755" sldId="257"/>
            <ac:spMk id="4" creationId="{24A241C7-9CA6-4649-81E9-E2346AF67F8B}"/>
          </ac:spMkLst>
        </pc:spChg>
        <pc:spChg chg="mod">
          <ac:chgData name="Frederic Caussarieu" userId="f07d7f9f95112520" providerId="LiveId" clId="{D0391A96-96B9-4A32-8961-9862CCAF950B}" dt="2018-10-05T17:34:25.359" v="3427" actId="790"/>
          <ac:spMkLst>
            <pc:docMk/>
            <pc:sldMk cId="2892522755" sldId="257"/>
            <ac:spMk id="10" creationId="{C1C841A1-165E-4D2E-8F1C-EDAB9553E4B0}"/>
          </ac:spMkLst>
        </pc:spChg>
        <pc:spChg chg="mod">
          <ac:chgData name="Frederic Caussarieu" userId="f07d7f9f95112520" providerId="LiveId" clId="{D0391A96-96B9-4A32-8961-9862CCAF950B}" dt="2018-10-05T18:25:50.852" v="4773" actId="1076"/>
          <ac:spMkLst>
            <pc:docMk/>
            <pc:sldMk cId="2892522755" sldId="257"/>
            <ac:spMk id="38" creationId="{E0AFD94C-661C-45F2-A132-68CBC531137C}"/>
          </ac:spMkLst>
        </pc:spChg>
      </pc:sldChg>
    </pc:docChg>
  </pc:docChgLst>
  <pc:docChgLst>
    <pc:chgData name="Frederic Caussarieu" userId="f07d7f9f95112520" providerId="LiveId" clId="{659D89CE-F44E-45B1-88E6-D988C6D332EE}"/>
    <pc:docChg chg="undo custSel modSld">
      <pc:chgData name="Frederic Caussarieu" userId="f07d7f9f95112520" providerId="LiveId" clId="{659D89CE-F44E-45B1-88E6-D988C6D332EE}" dt="2018-10-06T09:57:12.963" v="863" actId="14100"/>
      <pc:docMkLst>
        <pc:docMk/>
      </pc:docMkLst>
      <pc:sldChg chg="modSp">
        <pc:chgData name="Frederic Caussarieu" userId="f07d7f9f95112520" providerId="LiveId" clId="{659D89CE-F44E-45B1-88E6-D988C6D332EE}" dt="2018-10-06T09:48:32.638" v="796" actId="114"/>
        <pc:sldMkLst>
          <pc:docMk/>
          <pc:sldMk cId="2223572279" sldId="256"/>
        </pc:sldMkLst>
        <pc:spChg chg="mod">
          <ac:chgData name="Frederic Caussarieu" userId="f07d7f9f95112520" providerId="LiveId" clId="{659D89CE-F44E-45B1-88E6-D988C6D332EE}" dt="2018-10-06T09:48:32.638" v="796" actId="114"/>
          <ac:spMkLst>
            <pc:docMk/>
            <pc:sldMk cId="2223572279" sldId="256"/>
            <ac:spMk id="25" creationId="{65A96864-1175-4449-B0B6-B83DC732E205}"/>
          </ac:spMkLst>
        </pc:spChg>
        <pc:spChg chg="mod">
          <ac:chgData name="Frederic Caussarieu" userId="f07d7f9f95112520" providerId="LiveId" clId="{659D89CE-F44E-45B1-88E6-D988C6D332EE}" dt="2018-10-06T09:48:29.886" v="795" actId="114"/>
          <ac:spMkLst>
            <pc:docMk/>
            <pc:sldMk cId="2223572279" sldId="256"/>
            <ac:spMk id="29" creationId="{BE9968E1-0982-436B-A50B-EBE6D39781E5}"/>
          </ac:spMkLst>
        </pc:spChg>
      </pc:sldChg>
      <pc:sldChg chg="modSp">
        <pc:chgData name="Frederic Caussarieu" userId="f07d7f9f95112520" providerId="LiveId" clId="{659D89CE-F44E-45B1-88E6-D988C6D332EE}" dt="2018-10-06T09:57:12.963" v="863" actId="14100"/>
        <pc:sldMkLst>
          <pc:docMk/>
          <pc:sldMk cId="2892522755" sldId="257"/>
        </pc:sldMkLst>
        <pc:spChg chg="mod">
          <ac:chgData name="Frederic Caussarieu" userId="f07d7f9f95112520" providerId="LiveId" clId="{659D89CE-F44E-45B1-88E6-D988C6D332EE}" dt="2018-10-06T09:57:12.963" v="863" actId="14100"/>
          <ac:spMkLst>
            <pc:docMk/>
            <pc:sldMk cId="2892522755" sldId="257"/>
            <ac:spMk id="4" creationId="{24A241C7-9CA6-4649-81E9-E2346AF67F8B}"/>
          </ac:spMkLst>
        </pc:spChg>
        <pc:spChg chg="mod">
          <ac:chgData name="Frederic Caussarieu" userId="f07d7f9f95112520" providerId="LiveId" clId="{659D89CE-F44E-45B1-88E6-D988C6D332EE}" dt="2018-10-06T09:47:28.129" v="791" actId="114"/>
          <ac:spMkLst>
            <pc:docMk/>
            <pc:sldMk cId="2892522755" sldId="257"/>
            <ac:spMk id="12" creationId="{013C7DAF-3B9F-4F72-B1E0-881E0C0858E2}"/>
          </ac:spMkLst>
        </pc:spChg>
        <pc:spChg chg="mod">
          <ac:chgData name="Frederic Caussarieu" userId="f07d7f9f95112520" providerId="LiveId" clId="{659D89CE-F44E-45B1-88E6-D988C6D332EE}" dt="2018-10-06T09:47:16.112" v="785" actId="114"/>
          <ac:spMkLst>
            <pc:docMk/>
            <pc:sldMk cId="2892522755" sldId="257"/>
            <ac:spMk id="14" creationId="{D85F2A9E-AD39-4F39-AC19-A6DF3303A4E0}"/>
          </ac:spMkLst>
        </pc:spChg>
      </pc:sldChg>
      <pc:sldChg chg="modSp">
        <pc:chgData name="Frederic Caussarieu" userId="f07d7f9f95112520" providerId="LiveId" clId="{659D89CE-F44E-45B1-88E6-D988C6D332EE}" dt="2018-10-06T09:55:09.003" v="859" actId="20577"/>
        <pc:sldMkLst>
          <pc:docMk/>
          <pc:sldMk cId="1283839569" sldId="258"/>
        </pc:sldMkLst>
        <pc:spChg chg="mod">
          <ac:chgData name="Frederic Caussarieu" userId="f07d7f9f95112520" providerId="LiveId" clId="{659D89CE-F44E-45B1-88E6-D988C6D332EE}" dt="2018-10-06T09:55:09.003" v="859" actId="20577"/>
          <ac:spMkLst>
            <pc:docMk/>
            <pc:sldMk cId="1283839569" sldId="258"/>
            <ac:spMk id="11" creationId="{7286AEB8-C44E-41EE-855F-B39C4E231D4F}"/>
          </ac:spMkLst>
        </pc:spChg>
        <pc:graphicFrameChg chg="modGraphic">
          <ac:chgData name="Frederic Caussarieu" userId="f07d7f9f95112520" providerId="LiveId" clId="{659D89CE-F44E-45B1-88E6-D988C6D332EE}" dt="2018-10-06T09:47:47.084" v="792" actId="255"/>
          <ac:graphicFrameMkLst>
            <pc:docMk/>
            <pc:sldMk cId="1283839569" sldId="258"/>
            <ac:graphicFrameMk id="6" creationId="{29E76475-FE8D-46BD-84B4-64FFBA08C992}"/>
          </ac:graphicFrameMkLst>
        </pc:graphicFrameChg>
        <pc:graphicFrameChg chg="modGraphic">
          <ac:chgData name="Frederic Caussarieu" userId="f07d7f9f95112520" providerId="LiveId" clId="{659D89CE-F44E-45B1-88E6-D988C6D332EE}" dt="2018-10-06T09:48:04.549" v="794" actId="255"/>
          <ac:graphicFrameMkLst>
            <pc:docMk/>
            <pc:sldMk cId="1283839569" sldId="258"/>
            <ac:graphicFrameMk id="8" creationId="{39234FA2-6BFA-4264-B036-22C59CAE5921}"/>
          </ac:graphicFrameMkLst>
        </pc:graphicFrameChg>
        <pc:graphicFrameChg chg="mod modGraphic">
          <ac:chgData name="Frederic Caussarieu" userId="f07d7f9f95112520" providerId="LiveId" clId="{659D89CE-F44E-45B1-88E6-D988C6D332EE}" dt="2018-10-06T09:49:16.830" v="798"/>
          <ac:graphicFrameMkLst>
            <pc:docMk/>
            <pc:sldMk cId="1283839569" sldId="258"/>
            <ac:graphicFrameMk id="9" creationId="{E8EFD6D2-AD66-4394-B43B-2A272213D35E}"/>
          </ac:graphicFrameMkLst>
        </pc:graphicFrameChg>
      </pc:sldChg>
    </pc:docChg>
  </pc:docChgLst>
  <pc:docChgLst>
    <pc:chgData name="Frederic Caussarieu" userId="f07d7f9f95112520" providerId="LiveId" clId="{419F4AF7-C0CF-4E6F-915B-BB4DF6E28059}"/>
    <pc:docChg chg="undo custSel modSld">
      <pc:chgData name="Frederic Caussarieu" userId="f07d7f9f95112520" providerId="LiveId" clId="{419F4AF7-C0CF-4E6F-915B-BB4DF6E28059}" dt="2018-10-10T19:32:16.037" v="3579" actId="14734"/>
      <pc:docMkLst>
        <pc:docMk/>
      </pc:docMkLst>
      <pc:sldChg chg="modSp">
        <pc:chgData name="Frederic Caussarieu" userId="f07d7f9f95112520" providerId="LiveId" clId="{419F4AF7-C0CF-4E6F-915B-BB4DF6E28059}" dt="2018-10-06T08:47:01.343" v="1298" actId="20577"/>
        <pc:sldMkLst>
          <pc:docMk/>
          <pc:sldMk cId="2892522755" sldId="257"/>
        </pc:sldMkLst>
        <pc:spChg chg="mod">
          <ac:chgData name="Frederic Caussarieu" userId="f07d7f9f95112520" providerId="LiveId" clId="{419F4AF7-C0CF-4E6F-915B-BB4DF6E28059}" dt="2018-10-06T08:44:01.565" v="829" actId="14100"/>
          <ac:spMkLst>
            <pc:docMk/>
            <pc:sldMk cId="2892522755" sldId="257"/>
            <ac:spMk id="4" creationId="{24A241C7-9CA6-4649-81E9-E2346AF67F8B}"/>
          </ac:spMkLst>
        </pc:spChg>
        <pc:spChg chg="mod">
          <ac:chgData name="Frederic Caussarieu" userId="f07d7f9f95112520" providerId="LiveId" clId="{419F4AF7-C0CF-4E6F-915B-BB4DF6E28059}" dt="2018-10-06T08:43:38.719" v="826" actId="1076"/>
          <ac:spMkLst>
            <pc:docMk/>
            <pc:sldMk cId="2892522755" sldId="257"/>
            <ac:spMk id="10" creationId="{C1C841A1-165E-4D2E-8F1C-EDAB9553E4B0}"/>
          </ac:spMkLst>
        </pc:spChg>
        <pc:spChg chg="mod">
          <ac:chgData name="Frederic Caussarieu" userId="f07d7f9f95112520" providerId="LiveId" clId="{419F4AF7-C0CF-4E6F-915B-BB4DF6E28059}" dt="2018-10-06T08:43:24.537" v="824" actId="1076"/>
          <ac:spMkLst>
            <pc:docMk/>
            <pc:sldMk cId="2892522755" sldId="257"/>
            <ac:spMk id="12" creationId="{013C7DAF-3B9F-4F72-B1E0-881E0C0858E2}"/>
          </ac:spMkLst>
        </pc:spChg>
        <pc:spChg chg="mod">
          <ac:chgData name="Frederic Caussarieu" userId="f07d7f9f95112520" providerId="LiveId" clId="{419F4AF7-C0CF-4E6F-915B-BB4DF6E28059}" dt="2018-10-06T08:47:01.343" v="1298" actId="20577"/>
          <ac:spMkLst>
            <pc:docMk/>
            <pc:sldMk cId="2892522755" sldId="257"/>
            <ac:spMk id="14" creationId="{D85F2A9E-AD39-4F39-AC19-A6DF3303A4E0}"/>
          </ac:spMkLst>
        </pc:spChg>
        <pc:picChg chg="mod">
          <ac:chgData name="Frederic Caussarieu" userId="f07d7f9f95112520" providerId="LiveId" clId="{419F4AF7-C0CF-4E6F-915B-BB4DF6E28059}" dt="2018-10-06T08:44:05.284" v="830" actId="1076"/>
          <ac:picMkLst>
            <pc:docMk/>
            <pc:sldMk cId="2892522755" sldId="257"/>
            <ac:picMk id="17" creationId="{13CCC183-ADCC-46ED-B7A0-B7A2CE8AA6F6}"/>
          </ac:picMkLst>
        </pc:picChg>
      </pc:sldChg>
      <pc:sldChg chg="modSp">
        <pc:chgData name="Frederic Caussarieu" userId="f07d7f9f95112520" providerId="LiveId" clId="{419F4AF7-C0CF-4E6F-915B-BB4DF6E28059}" dt="2018-10-10T19:32:16.037" v="3579" actId="14734"/>
        <pc:sldMkLst>
          <pc:docMk/>
          <pc:sldMk cId="1283839569" sldId="258"/>
        </pc:sldMkLst>
        <pc:spChg chg="mod">
          <ac:chgData name="Frederic Caussarieu" userId="f07d7f9f95112520" providerId="LiveId" clId="{419F4AF7-C0CF-4E6F-915B-BB4DF6E28059}" dt="2018-10-06T08:53:09.309" v="1399" actId="790"/>
          <ac:spMkLst>
            <pc:docMk/>
            <pc:sldMk cId="1283839569" sldId="258"/>
            <ac:spMk id="10" creationId="{E9A9B71E-6066-4775-B251-B41D9CFD79F6}"/>
          </ac:spMkLst>
        </pc:spChg>
        <pc:spChg chg="mod">
          <ac:chgData name="Frederic Caussarieu" userId="f07d7f9f95112520" providerId="LiveId" clId="{419F4AF7-C0CF-4E6F-915B-BB4DF6E28059}" dt="2018-10-06T09:06:00.250" v="2635" actId="14100"/>
          <ac:spMkLst>
            <pc:docMk/>
            <pc:sldMk cId="1283839569" sldId="258"/>
            <ac:spMk id="11" creationId="{7286AEB8-C44E-41EE-855F-B39C4E231D4F}"/>
          </ac:spMkLst>
        </pc:spChg>
        <pc:spChg chg="mod">
          <ac:chgData name="Frederic Caussarieu" userId="f07d7f9f95112520" providerId="LiveId" clId="{419F4AF7-C0CF-4E6F-915B-BB4DF6E28059}" dt="2018-10-06T08:53:09.309" v="1399" actId="790"/>
          <ac:spMkLst>
            <pc:docMk/>
            <pc:sldMk cId="1283839569" sldId="258"/>
            <ac:spMk id="20" creationId="{C807551F-353E-454C-BCB9-821B50A6E37C}"/>
          </ac:spMkLst>
        </pc:spChg>
        <pc:spChg chg="mod">
          <ac:chgData name="Frederic Caussarieu" userId="f07d7f9f95112520" providerId="LiveId" clId="{419F4AF7-C0CF-4E6F-915B-BB4DF6E28059}" dt="2018-10-06T08:53:09.309" v="1399" actId="790"/>
          <ac:spMkLst>
            <pc:docMk/>
            <pc:sldMk cId="1283839569" sldId="258"/>
            <ac:spMk id="29" creationId="{E7556940-516D-4973-8302-235992DFC40D}"/>
          </ac:spMkLst>
        </pc:spChg>
        <pc:spChg chg="mod">
          <ac:chgData name="Frederic Caussarieu" userId="f07d7f9f95112520" providerId="LiveId" clId="{419F4AF7-C0CF-4E6F-915B-BB4DF6E28059}" dt="2018-10-06T08:53:17.831" v="1404" actId="20577"/>
          <ac:spMkLst>
            <pc:docMk/>
            <pc:sldMk cId="1283839569" sldId="258"/>
            <ac:spMk id="31" creationId="{C0FE6470-FD21-4CF9-B29B-AE7137A04C87}"/>
          </ac:spMkLst>
        </pc:spChg>
        <pc:spChg chg="mod">
          <ac:chgData name="Frederic Caussarieu" userId="f07d7f9f95112520" providerId="LiveId" clId="{419F4AF7-C0CF-4E6F-915B-BB4DF6E28059}" dt="2018-10-06T08:53:09.309" v="1399" actId="790"/>
          <ac:spMkLst>
            <pc:docMk/>
            <pc:sldMk cId="1283839569" sldId="258"/>
            <ac:spMk id="37" creationId="{6242D607-E870-46CF-AEBC-88FB5C8BD27E}"/>
          </ac:spMkLst>
        </pc:spChg>
        <pc:spChg chg="mod">
          <ac:chgData name="Frederic Caussarieu" userId="f07d7f9f95112520" providerId="LiveId" clId="{419F4AF7-C0CF-4E6F-915B-BB4DF6E28059}" dt="2018-10-06T08:53:09.309" v="1399" actId="790"/>
          <ac:spMkLst>
            <pc:docMk/>
            <pc:sldMk cId="1283839569" sldId="258"/>
            <ac:spMk id="38" creationId="{C59B28B5-BC8C-46A5-94DB-2B7633043BCC}"/>
          </ac:spMkLst>
        </pc:spChg>
        <pc:spChg chg="mod">
          <ac:chgData name="Frederic Caussarieu" userId="f07d7f9f95112520" providerId="LiveId" clId="{419F4AF7-C0CF-4E6F-915B-BB4DF6E28059}" dt="2018-10-06T08:53:09.309" v="1399" actId="790"/>
          <ac:spMkLst>
            <pc:docMk/>
            <pc:sldMk cId="1283839569" sldId="258"/>
            <ac:spMk id="40" creationId="{52B5C1C8-18BF-4A5D-9201-CB8586DCC471}"/>
          </ac:spMkLst>
        </pc:spChg>
        <pc:graphicFrameChg chg="mod modGraphic">
          <ac:chgData name="Frederic Caussarieu" userId="f07d7f9f95112520" providerId="LiveId" clId="{419F4AF7-C0CF-4E6F-915B-BB4DF6E28059}" dt="2018-10-10T19:32:16.037" v="3579" actId="14734"/>
          <ac:graphicFrameMkLst>
            <pc:docMk/>
            <pc:sldMk cId="1283839569" sldId="258"/>
            <ac:graphicFrameMk id="6" creationId="{29E76475-FE8D-46BD-84B4-64FFBA08C992}"/>
          </ac:graphicFrameMkLst>
        </pc:graphicFrameChg>
        <pc:graphicFrameChg chg="mod modGraphic">
          <ac:chgData name="Frederic Caussarieu" userId="f07d7f9f95112520" providerId="LiveId" clId="{419F4AF7-C0CF-4E6F-915B-BB4DF6E28059}" dt="2018-10-06T09:34:56.031" v="3545" actId="6549"/>
          <ac:graphicFrameMkLst>
            <pc:docMk/>
            <pc:sldMk cId="1283839569" sldId="258"/>
            <ac:graphicFrameMk id="8" creationId="{39234FA2-6BFA-4264-B036-22C59CAE5921}"/>
          </ac:graphicFrameMkLst>
        </pc:graphicFrameChg>
        <pc:graphicFrameChg chg="mod modGraphic">
          <ac:chgData name="Frederic Caussarieu" userId="f07d7f9f95112520" providerId="LiveId" clId="{419F4AF7-C0CF-4E6F-915B-BB4DF6E28059}" dt="2018-10-06T08:54:26.150" v="1474" actId="20577"/>
          <ac:graphicFrameMkLst>
            <pc:docMk/>
            <pc:sldMk cId="1283839569" sldId="258"/>
            <ac:graphicFrameMk id="9" creationId="{E8EFD6D2-AD66-4394-B43B-2A272213D35E}"/>
          </ac:graphicFrameMkLst>
        </pc:graphicFrameChg>
      </pc:sldChg>
    </pc:docChg>
  </pc:docChgLst>
  <pc:docChgLst>
    <pc:chgData name="Frederic Caussarieu" userId="f07d7f9f95112520" providerId="LiveId" clId="{CB664A02-96F3-4AF7-A830-FEA0DE2688EC}"/>
    <pc:docChg chg="undo custSel addSld delSld modSld sldOrd">
      <pc:chgData name="Frederic Caussarieu" userId="f07d7f9f95112520" providerId="LiveId" clId="{CB664A02-96F3-4AF7-A830-FEA0DE2688EC}" dt="2020-01-09T13:38:25.880" v="108" actId="20577"/>
      <pc:docMkLst>
        <pc:docMk/>
      </pc:docMkLst>
      <pc:sldChg chg="modSp">
        <pc:chgData name="Frederic Caussarieu" userId="f07d7f9f95112520" providerId="LiveId" clId="{CB664A02-96F3-4AF7-A830-FEA0DE2688EC}" dt="2020-01-09T13:37:24.653" v="99" actId="6549"/>
        <pc:sldMkLst>
          <pc:docMk/>
          <pc:sldMk cId="2223572279" sldId="256"/>
        </pc:sldMkLst>
        <pc:spChg chg="mod">
          <ac:chgData name="Frederic Caussarieu" userId="f07d7f9f95112520" providerId="LiveId" clId="{CB664A02-96F3-4AF7-A830-FEA0DE2688EC}" dt="2020-01-09T13:12:31.994" v="0" actId="6549"/>
          <ac:spMkLst>
            <pc:docMk/>
            <pc:sldMk cId="2223572279" sldId="256"/>
            <ac:spMk id="7" creationId="{33C25632-4131-47E9-81C6-6A3DD5FEE05F}"/>
          </ac:spMkLst>
        </pc:spChg>
        <pc:spChg chg="mod">
          <ac:chgData name="Frederic Caussarieu" userId="f07d7f9f95112520" providerId="LiveId" clId="{CB664A02-96F3-4AF7-A830-FEA0DE2688EC}" dt="2020-01-09T13:12:57.218" v="4" actId="20577"/>
          <ac:spMkLst>
            <pc:docMk/>
            <pc:sldMk cId="2223572279" sldId="256"/>
            <ac:spMk id="24" creationId="{5DDC8E33-68FC-4E13-A982-95443ED6340E}"/>
          </ac:spMkLst>
        </pc:spChg>
        <pc:spChg chg="mod">
          <ac:chgData name="Frederic Caussarieu" userId="f07d7f9f95112520" providerId="LiveId" clId="{CB664A02-96F3-4AF7-A830-FEA0DE2688EC}" dt="2020-01-09T13:37:24.653" v="99" actId="6549"/>
          <ac:spMkLst>
            <pc:docMk/>
            <pc:sldMk cId="2223572279" sldId="256"/>
            <ac:spMk id="29" creationId="{BE9968E1-0982-436B-A50B-EBE6D39781E5}"/>
          </ac:spMkLst>
        </pc:spChg>
      </pc:sldChg>
      <pc:sldChg chg="modSp">
        <pc:chgData name="Frederic Caussarieu" userId="f07d7f9f95112520" providerId="LiveId" clId="{CB664A02-96F3-4AF7-A830-FEA0DE2688EC}" dt="2020-01-09T13:38:25.880" v="108" actId="20577"/>
        <pc:sldMkLst>
          <pc:docMk/>
          <pc:sldMk cId="2892522755" sldId="257"/>
        </pc:sldMkLst>
        <pc:spChg chg="mod">
          <ac:chgData name="Frederic Caussarieu" userId="f07d7f9f95112520" providerId="LiveId" clId="{CB664A02-96F3-4AF7-A830-FEA0DE2688EC}" dt="2020-01-09T13:38:10.662" v="101" actId="20577"/>
          <ac:spMkLst>
            <pc:docMk/>
            <pc:sldMk cId="2892522755" sldId="257"/>
            <ac:spMk id="4" creationId="{24A241C7-9CA6-4649-81E9-E2346AF67F8B}"/>
          </ac:spMkLst>
        </pc:spChg>
        <pc:spChg chg="mod">
          <ac:chgData name="Frederic Caussarieu" userId="f07d7f9f95112520" providerId="LiveId" clId="{CB664A02-96F3-4AF7-A830-FEA0DE2688EC}" dt="2020-01-09T13:38:25.880" v="108" actId="20577"/>
          <ac:spMkLst>
            <pc:docMk/>
            <pc:sldMk cId="2892522755" sldId="257"/>
            <ac:spMk id="14" creationId="{D85F2A9E-AD39-4F39-AC19-A6DF3303A4E0}"/>
          </ac:spMkLst>
        </pc:spChg>
      </pc:sldChg>
      <pc:sldChg chg="delSp modSp">
        <pc:chgData name="Frederic Caussarieu" userId="f07d7f9f95112520" providerId="LiveId" clId="{CB664A02-96F3-4AF7-A830-FEA0DE2688EC}" dt="2020-01-09T13:30:26.407" v="93" actId="6549"/>
        <pc:sldMkLst>
          <pc:docMk/>
          <pc:sldMk cId="1283839569" sldId="258"/>
        </pc:sldMkLst>
        <pc:spChg chg="mod ord">
          <ac:chgData name="Frederic Caussarieu" userId="f07d7f9f95112520" providerId="LiveId" clId="{CB664A02-96F3-4AF7-A830-FEA0DE2688EC}" dt="2020-01-09T13:30:26.407" v="93" actId="6549"/>
          <ac:spMkLst>
            <pc:docMk/>
            <pc:sldMk cId="1283839569" sldId="258"/>
            <ac:spMk id="18" creationId="{8555B0CD-9196-41D1-87D2-B5EF7AFE0FA1}"/>
          </ac:spMkLst>
        </pc:spChg>
        <pc:spChg chg="mod">
          <ac:chgData name="Frederic Caussarieu" userId="f07d7f9f95112520" providerId="LiveId" clId="{CB664A02-96F3-4AF7-A830-FEA0DE2688EC}" dt="2020-01-09T13:15:03.502" v="57" actId="20577"/>
          <ac:spMkLst>
            <pc:docMk/>
            <pc:sldMk cId="1283839569" sldId="258"/>
            <ac:spMk id="20" creationId="{C807551F-353E-454C-BCB9-821B50A6E37C}"/>
          </ac:spMkLst>
        </pc:spChg>
        <pc:spChg chg="del">
          <ac:chgData name="Frederic Caussarieu" userId="f07d7f9f95112520" providerId="LiveId" clId="{CB664A02-96F3-4AF7-A830-FEA0DE2688EC}" dt="2020-01-09T13:14:19.636" v="13" actId="478"/>
          <ac:spMkLst>
            <pc:docMk/>
            <pc:sldMk cId="1283839569" sldId="258"/>
            <ac:spMk id="37" creationId="{6242D607-E870-46CF-AEBC-88FB5C8BD27E}"/>
          </ac:spMkLst>
        </pc:spChg>
        <pc:spChg chg="del mod">
          <ac:chgData name="Frederic Caussarieu" userId="f07d7f9f95112520" providerId="LiveId" clId="{CB664A02-96F3-4AF7-A830-FEA0DE2688EC}" dt="2020-01-09T13:14:15.381" v="10" actId="478"/>
          <ac:spMkLst>
            <pc:docMk/>
            <pc:sldMk cId="1283839569" sldId="258"/>
            <ac:spMk id="38" creationId="{C59B28B5-BC8C-46A5-94DB-2B7633043BCC}"/>
          </ac:spMkLst>
        </pc:spChg>
        <pc:spChg chg="mod">
          <ac:chgData name="Frederic Caussarieu" userId="f07d7f9f95112520" providerId="LiveId" clId="{CB664A02-96F3-4AF7-A830-FEA0DE2688EC}" dt="2020-01-09T13:29:43.510" v="91" actId="14100"/>
          <ac:spMkLst>
            <pc:docMk/>
            <pc:sldMk cId="1283839569" sldId="258"/>
            <ac:spMk id="40" creationId="{52B5C1C8-18BF-4A5D-9201-CB8586DCC471}"/>
          </ac:spMkLst>
        </pc:spChg>
        <pc:picChg chg="mod">
          <ac:chgData name="Frederic Caussarieu" userId="f07d7f9f95112520" providerId="LiveId" clId="{CB664A02-96F3-4AF7-A830-FEA0DE2688EC}" dt="2020-01-09T13:29:36.976" v="89" actId="1076"/>
          <ac:picMkLst>
            <pc:docMk/>
            <pc:sldMk cId="1283839569" sldId="258"/>
            <ac:picMk id="34" creationId="{D28AB44E-E93D-4D67-A9D1-7F6F5398B311}"/>
          </ac:picMkLst>
        </pc:picChg>
        <pc:picChg chg="del">
          <ac:chgData name="Frederic Caussarieu" userId="f07d7f9f95112520" providerId="LiveId" clId="{CB664A02-96F3-4AF7-A830-FEA0DE2688EC}" dt="2020-01-09T13:14:17.383" v="12" actId="478"/>
          <ac:picMkLst>
            <pc:docMk/>
            <pc:sldMk cId="1283839569" sldId="258"/>
            <ac:picMk id="35" creationId="{4E5F11CC-11ED-433A-AEA6-265DFE174139}"/>
          </ac:picMkLst>
        </pc:picChg>
        <pc:picChg chg="del">
          <ac:chgData name="Frederic Caussarieu" userId="f07d7f9f95112520" providerId="LiveId" clId="{CB664A02-96F3-4AF7-A830-FEA0DE2688EC}" dt="2020-01-09T13:14:16.457" v="11" actId="478"/>
          <ac:picMkLst>
            <pc:docMk/>
            <pc:sldMk cId="1283839569" sldId="258"/>
            <ac:picMk id="36" creationId="{27DDA394-4991-47BE-A605-D384A2EA18FF}"/>
          </ac:picMkLst>
        </pc:picChg>
      </pc:sldChg>
      <pc:sldChg chg="add del">
        <pc:chgData name="Frederic Caussarieu" userId="f07d7f9f95112520" providerId="LiveId" clId="{CB664A02-96F3-4AF7-A830-FEA0DE2688EC}" dt="2020-01-09T13:12:50.850" v="2"/>
        <pc:sldMkLst>
          <pc:docMk/>
          <pc:sldMk cId="958083421" sldId="259"/>
        </pc:sldMkLst>
      </pc:sldChg>
      <pc:sldChg chg="addSp delSp modSp add ord">
        <pc:chgData name="Frederic Caussarieu" userId="f07d7f9f95112520" providerId="LiveId" clId="{CB664A02-96F3-4AF7-A830-FEA0DE2688EC}" dt="2020-01-09T13:32:14.677" v="98" actId="1076"/>
        <pc:sldMkLst>
          <pc:docMk/>
          <pc:sldMk cId="1198919032" sldId="259"/>
        </pc:sldMkLst>
        <pc:spChg chg="del">
          <ac:chgData name="Frederic Caussarieu" userId="f07d7f9f95112520" providerId="LiveId" clId="{CB664A02-96F3-4AF7-A830-FEA0DE2688EC}" dt="2020-01-09T13:20:56.554" v="61"/>
          <ac:spMkLst>
            <pc:docMk/>
            <pc:sldMk cId="1198919032" sldId="259"/>
            <ac:spMk id="2" creationId="{05811D48-DAD3-4CBB-8A48-EFB5C0B4A6D9}"/>
          </ac:spMkLst>
        </pc:spChg>
        <pc:spChg chg="del">
          <ac:chgData name="Frederic Caussarieu" userId="f07d7f9f95112520" providerId="LiveId" clId="{CB664A02-96F3-4AF7-A830-FEA0DE2688EC}" dt="2020-01-09T13:20:56.554" v="61"/>
          <ac:spMkLst>
            <pc:docMk/>
            <pc:sldMk cId="1198919032" sldId="259"/>
            <ac:spMk id="3" creationId="{89120994-7BE9-4523-A6E3-AF1737853CC5}"/>
          </ac:spMkLst>
        </pc:spChg>
        <pc:spChg chg="add mod">
          <ac:chgData name="Frederic Caussarieu" userId="f07d7f9f95112520" providerId="LiveId" clId="{CB664A02-96F3-4AF7-A830-FEA0DE2688EC}" dt="2020-01-09T13:23:11.253" v="79" actId="404"/>
          <ac:spMkLst>
            <pc:docMk/>
            <pc:sldMk cId="1198919032" sldId="259"/>
            <ac:spMk id="6" creationId="{03408761-8FB9-40CE-83D3-2ACD39A45608}"/>
          </ac:spMkLst>
        </pc:spChg>
        <pc:picChg chg="add mod">
          <ac:chgData name="Frederic Caussarieu" userId="f07d7f9f95112520" providerId="LiveId" clId="{CB664A02-96F3-4AF7-A830-FEA0DE2688EC}" dt="2020-01-09T13:32:14.677" v="98" actId="1076"/>
          <ac:picMkLst>
            <pc:docMk/>
            <pc:sldMk cId="1198919032" sldId="259"/>
            <ac:picMk id="4" creationId="{53871632-32CF-4984-B1C1-4A0EDE6E305D}"/>
          </ac:picMkLst>
        </pc:picChg>
        <pc:picChg chg="add del mod">
          <ac:chgData name="Frederic Caussarieu" userId="f07d7f9f95112520" providerId="LiveId" clId="{CB664A02-96F3-4AF7-A830-FEA0DE2688EC}" dt="2020-01-09T13:32:05.999" v="96" actId="478"/>
          <ac:picMkLst>
            <pc:docMk/>
            <pc:sldMk cId="1198919032" sldId="259"/>
            <ac:picMk id="5" creationId="{7B791201-1B3E-4CE5-AA08-169BDF68178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6FF9BFA-199D-4851-8E8F-70D469B1C755}"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343981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6FF9BFA-199D-4851-8E8F-70D469B1C755}"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194400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6FF9BFA-199D-4851-8E8F-70D469B1C755}"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13483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6FF9BFA-199D-4851-8E8F-70D469B1C755}"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51009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6FF9BFA-199D-4851-8E8F-70D469B1C755}"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149976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6FF9BFA-199D-4851-8E8F-70D469B1C755}"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276850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6FF9BFA-199D-4851-8E8F-70D469B1C755}" type="datetimeFigureOut">
              <a:rPr lang="en-GB" smtClean="0"/>
              <a:t>15/01/2020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150749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6FF9BFA-199D-4851-8E8F-70D469B1C755}" type="datetimeFigureOut">
              <a:rPr lang="en-GB" smtClean="0"/>
              <a:t>15/01/2020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267900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F9BFA-199D-4851-8E8F-70D469B1C755}" type="datetimeFigureOut">
              <a:rPr lang="en-GB" smtClean="0"/>
              <a:t>15/01/2020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116652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6FF9BFA-199D-4851-8E8F-70D469B1C755}"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8872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6FF9BFA-199D-4851-8E8F-70D469B1C755}"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BA3155-605D-4252-9326-4806F7EC58D4}" type="slidenum">
              <a:rPr lang="en-GB" smtClean="0"/>
              <a:t>‹N°›</a:t>
            </a:fld>
            <a:endParaRPr lang="en-GB"/>
          </a:p>
        </p:txBody>
      </p:sp>
    </p:spTree>
    <p:extLst>
      <p:ext uri="{BB962C8B-B14F-4D97-AF65-F5344CB8AC3E}">
        <p14:creationId xmlns:p14="http://schemas.microsoft.com/office/powerpoint/2010/main" val="23049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F9BFA-199D-4851-8E8F-70D469B1C755}" type="datetimeFigureOut">
              <a:rPr lang="en-GB" smtClean="0"/>
              <a:t>15/01/2020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A3155-605D-4252-9326-4806F7EC58D4}" type="slidenum">
              <a:rPr lang="en-GB" smtClean="0"/>
              <a:t>‹N°›</a:t>
            </a:fld>
            <a:endParaRPr lang="en-GB"/>
          </a:p>
        </p:txBody>
      </p:sp>
    </p:spTree>
    <p:extLst>
      <p:ext uri="{BB962C8B-B14F-4D97-AF65-F5344CB8AC3E}">
        <p14:creationId xmlns:p14="http://schemas.microsoft.com/office/powerpoint/2010/main" val="4166875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quantrix.com/products/quantrix-qloud/"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quantrix.com/quantrix-customers/mischler-financial-group-uses-quantrix-qloud-to-stand-apar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user/BizModeler" TargetMode="External"/><Relationship Id="rId3" Type="http://schemas.openxmlformats.org/officeDocument/2006/relationships/hyperlink" Target="http://www.quantrix.com/" TargetMode="External"/><Relationship Id="rId7" Type="http://schemas.openxmlformats.org/officeDocument/2006/relationships/image" Target="../media/image5.png"/><Relationship Id="rId2" Type="http://schemas.openxmlformats.org/officeDocument/2006/relationships/hyperlink" Target="https://www.quantrix.com/" TargetMode="External"/><Relationship Id="rId1" Type="http://schemas.openxmlformats.org/officeDocument/2006/relationships/slideLayout" Target="../slideLayouts/slideLayout2.xml"/><Relationship Id="rId6" Type="http://schemas.openxmlformats.org/officeDocument/2006/relationships/hyperlink" Target="https://quantrix.com/" TargetMode="External"/><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hyperlink" Target="http://www.trin-partners.com/" TargetMode="Externa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08761-8FB9-40CE-83D3-2ACD39A45608}"/>
              </a:ext>
            </a:extLst>
          </p:cNvPr>
          <p:cNvSpPr txBox="1">
            <a:spLocks/>
          </p:cNvSpPr>
          <p:nvPr/>
        </p:nvSpPr>
        <p:spPr>
          <a:xfrm>
            <a:off x="1146099" y="5029546"/>
            <a:ext cx="7894924" cy="1203785"/>
          </a:xfrm>
          <a:prstGeom prst="rect">
            <a:avLst/>
          </a:prstGeom>
        </p:spPr>
        <p:txBody>
          <a:bodyPr>
            <a:normAutofit/>
          </a:bodyPr>
          <a:lstStyle>
            <a:lvl1pPr marL="304472" indent="-304472" algn="l" defTabSz="1217889" rtl="0" eaLnBrk="1" latinLnBrk="0" hangingPunct="1">
              <a:lnSpc>
                <a:spcPct val="90000"/>
              </a:lnSpc>
              <a:spcBef>
                <a:spcPts val="1332"/>
              </a:spcBef>
              <a:buFont typeface="Arial" panose="020B0604020202020204" pitchFamily="34" charset="0"/>
              <a:buChar char="•"/>
              <a:defRPr sz="3729" kern="1200">
                <a:solidFill>
                  <a:schemeClr val="tx1"/>
                </a:solidFill>
                <a:latin typeface="+mn-lt"/>
                <a:ea typeface="+mn-ea"/>
                <a:cs typeface="+mn-cs"/>
              </a:defRPr>
            </a:lvl1pPr>
            <a:lvl2pPr marL="913417" indent="-304472" algn="l" defTabSz="1217889" rtl="0" eaLnBrk="1" latinLnBrk="0" hangingPunct="1">
              <a:lnSpc>
                <a:spcPct val="90000"/>
              </a:lnSpc>
              <a:spcBef>
                <a:spcPts val="666"/>
              </a:spcBef>
              <a:buFont typeface="Arial" panose="020B0604020202020204" pitchFamily="34" charset="0"/>
              <a:buChar char="•"/>
              <a:defRPr sz="3197" kern="1200">
                <a:solidFill>
                  <a:schemeClr val="tx1"/>
                </a:solidFill>
                <a:latin typeface="+mn-lt"/>
                <a:ea typeface="+mn-ea"/>
                <a:cs typeface="+mn-cs"/>
              </a:defRPr>
            </a:lvl2pPr>
            <a:lvl3pPr marL="1522362" indent="-304472" algn="l" defTabSz="1217889" rtl="0" eaLnBrk="1" latinLnBrk="0" hangingPunct="1">
              <a:lnSpc>
                <a:spcPct val="90000"/>
              </a:lnSpc>
              <a:spcBef>
                <a:spcPts val="666"/>
              </a:spcBef>
              <a:buFont typeface="Arial" panose="020B0604020202020204" pitchFamily="34" charset="0"/>
              <a:buChar char="•"/>
              <a:defRPr sz="2664" kern="1200">
                <a:solidFill>
                  <a:schemeClr val="tx1"/>
                </a:solidFill>
                <a:latin typeface="+mn-lt"/>
                <a:ea typeface="+mn-ea"/>
                <a:cs typeface="+mn-cs"/>
              </a:defRPr>
            </a:lvl3pPr>
            <a:lvl4pPr marL="213130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4pPr>
            <a:lvl5pPr marL="2740251"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9pPr>
          </a:lstStyle>
          <a:p>
            <a:pPr marL="0" indent="0" algn="ctr">
              <a:buNone/>
            </a:pPr>
            <a:r>
              <a:rPr lang="en-US" sz="3304">
                <a:solidFill>
                  <a:srgbClr val="FF0000"/>
                </a:solidFill>
                <a:latin typeface="Lato" panose="020F0502020204030203" pitchFamily="34" charset="0"/>
              </a:rPr>
              <a:t>Think Outside the Cell</a:t>
            </a:r>
          </a:p>
        </p:txBody>
      </p:sp>
      <p:pic>
        <p:nvPicPr>
          <p:cNvPr id="4" name="Picture 4">
            <a:extLst>
              <a:ext uri="{FF2B5EF4-FFF2-40B4-BE49-F238E27FC236}">
                <a16:creationId xmlns:a16="http://schemas.microsoft.com/office/drawing/2014/main" id="{53871632-32CF-4984-B1C1-4A0EDE6E3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69" y="2420690"/>
            <a:ext cx="8479074" cy="1480226"/>
          </a:xfrm>
          <a:prstGeom prst="rect">
            <a:avLst/>
          </a:prstGeom>
        </p:spPr>
      </p:pic>
    </p:spTree>
    <p:extLst>
      <p:ext uri="{BB962C8B-B14F-4D97-AF65-F5344CB8AC3E}">
        <p14:creationId xmlns:p14="http://schemas.microsoft.com/office/powerpoint/2010/main" val="119891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rapezoid 30">
            <a:extLst>
              <a:ext uri="{FF2B5EF4-FFF2-40B4-BE49-F238E27FC236}">
                <a16:creationId xmlns:a16="http://schemas.microsoft.com/office/drawing/2014/main" id="{3B71DE8E-1F49-49A6-AB29-F5CB4719160B}"/>
              </a:ext>
            </a:extLst>
          </p:cNvPr>
          <p:cNvSpPr/>
          <p:nvPr/>
        </p:nvSpPr>
        <p:spPr>
          <a:xfrm flipH="1">
            <a:off x="3595975" y="5785714"/>
            <a:ext cx="2967691" cy="1072286"/>
          </a:xfrm>
          <a:custGeom>
            <a:avLst/>
            <a:gdLst>
              <a:gd name="connsiteX0" fmla="*/ 0 w 2989780"/>
              <a:gd name="connsiteY0" fmla="*/ 1808251 h 1808251"/>
              <a:gd name="connsiteX1" fmla="*/ 452063 w 2989780"/>
              <a:gd name="connsiteY1" fmla="*/ 0 h 1808251"/>
              <a:gd name="connsiteX2" fmla="*/ 2537717 w 2989780"/>
              <a:gd name="connsiteY2" fmla="*/ 0 h 1808251"/>
              <a:gd name="connsiteX3" fmla="*/ 2989780 w 2989780"/>
              <a:gd name="connsiteY3" fmla="*/ 1808251 h 1808251"/>
              <a:gd name="connsiteX4" fmla="*/ 0 w 2989780"/>
              <a:gd name="connsiteY4" fmla="*/ 1808251 h 1808251"/>
              <a:gd name="connsiteX0" fmla="*/ 0 w 2537717"/>
              <a:gd name="connsiteY0" fmla="*/ 1808251 h 1808251"/>
              <a:gd name="connsiteX1" fmla="*/ 452063 w 2537717"/>
              <a:gd name="connsiteY1" fmla="*/ 0 h 1808251"/>
              <a:gd name="connsiteX2" fmla="*/ 2537717 w 2537717"/>
              <a:gd name="connsiteY2" fmla="*/ 0 h 1808251"/>
              <a:gd name="connsiteX3" fmla="*/ 2352782 w 2537717"/>
              <a:gd name="connsiteY3" fmla="*/ 1633591 h 1808251"/>
              <a:gd name="connsiteX4" fmla="*/ 0 w 2537717"/>
              <a:gd name="connsiteY4" fmla="*/ 1808251 h 1808251"/>
              <a:gd name="connsiteX0" fmla="*/ 0 w 3575406"/>
              <a:gd name="connsiteY0" fmla="*/ 2311685 h 2311685"/>
              <a:gd name="connsiteX1" fmla="*/ 452063 w 3575406"/>
              <a:gd name="connsiteY1" fmla="*/ 503434 h 2311685"/>
              <a:gd name="connsiteX2" fmla="*/ 3575406 w 3575406"/>
              <a:gd name="connsiteY2" fmla="*/ 0 h 2311685"/>
              <a:gd name="connsiteX3" fmla="*/ 2352782 w 3575406"/>
              <a:gd name="connsiteY3" fmla="*/ 2137025 h 2311685"/>
              <a:gd name="connsiteX4" fmla="*/ 0 w 3575406"/>
              <a:gd name="connsiteY4" fmla="*/ 2311685 h 2311685"/>
              <a:gd name="connsiteX0" fmla="*/ 0 w 3575406"/>
              <a:gd name="connsiteY0" fmla="*/ 2311685 h 2311685"/>
              <a:gd name="connsiteX1" fmla="*/ 934948 w 3575406"/>
              <a:gd name="connsiteY1" fmla="*/ 20548 h 2311685"/>
              <a:gd name="connsiteX2" fmla="*/ 3575406 w 3575406"/>
              <a:gd name="connsiteY2" fmla="*/ 0 h 2311685"/>
              <a:gd name="connsiteX3" fmla="*/ 2352782 w 3575406"/>
              <a:gd name="connsiteY3" fmla="*/ 2137025 h 2311685"/>
              <a:gd name="connsiteX4" fmla="*/ 0 w 3575406"/>
              <a:gd name="connsiteY4" fmla="*/ 2311685 h 2311685"/>
              <a:gd name="connsiteX0" fmla="*/ 657546 w 2640458"/>
              <a:gd name="connsiteY0" fmla="*/ 976044 h 2137025"/>
              <a:gd name="connsiteX1" fmla="*/ 0 w 2640458"/>
              <a:gd name="connsiteY1" fmla="*/ 20548 h 2137025"/>
              <a:gd name="connsiteX2" fmla="*/ 2640458 w 2640458"/>
              <a:gd name="connsiteY2" fmla="*/ 0 h 2137025"/>
              <a:gd name="connsiteX3" fmla="*/ 1417834 w 2640458"/>
              <a:gd name="connsiteY3" fmla="*/ 2137025 h 2137025"/>
              <a:gd name="connsiteX4" fmla="*/ 657546 w 2640458"/>
              <a:gd name="connsiteY4" fmla="*/ 976044 h 2137025"/>
              <a:gd name="connsiteX0" fmla="*/ 667821 w 2650733"/>
              <a:gd name="connsiteY0" fmla="*/ 976044 h 2137025"/>
              <a:gd name="connsiteX1" fmla="*/ 0 w 2650733"/>
              <a:gd name="connsiteY1" fmla="*/ 20548 h 2137025"/>
              <a:gd name="connsiteX2" fmla="*/ 2650733 w 2650733"/>
              <a:gd name="connsiteY2" fmla="*/ 0 h 2137025"/>
              <a:gd name="connsiteX3" fmla="*/ 1428109 w 2650733"/>
              <a:gd name="connsiteY3" fmla="*/ 2137025 h 2137025"/>
              <a:gd name="connsiteX4" fmla="*/ 667821 w 2650733"/>
              <a:gd name="connsiteY4" fmla="*/ 976044 h 2137025"/>
              <a:gd name="connsiteX0" fmla="*/ 729466 w 2712378"/>
              <a:gd name="connsiteY0" fmla="*/ 986318 h 2147299"/>
              <a:gd name="connsiteX1" fmla="*/ 0 w 2712378"/>
              <a:gd name="connsiteY1" fmla="*/ 0 h 2147299"/>
              <a:gd name="connsiteX2" fmla="*/ 2712378 w 2712378"/>
              <a:gd name="connsiteY2" fmla="*/ 10274 h 2147299"/>
              <a:gd name="connsiteX3" fmla="*/ 1489754 w 2712378"/>
              <a:gd name="connsiteY3" fmla="*/ 2147299 h 2147299"/>
              <a:gd name="connsiteX4" fmla="*/ 729466 w 2712378"/>
              <a:gd name="connsiteY4" fmla="*/ 986318 h 2147299"/>
              <a:gd name="connsiteX0" fmla="*/ 0 w 1982912"/>
              <a:gd name="connsiteY0" fmla="*/ 1243172 h 2404153"/>
              <a:gd name="connsiteX1" fmla="*/ 750013 w 1982912"/>
              <a:gd name="connsiteY1" fmla="*/ 0 h 2404153"/>
              <a:gd name="connsiteX2" fmla="*/ 1982912 w 1982912"/>
              <a:gd name="connsiteY2" fmla="*/ 267128 h 2404153"/>
              <a:gd name="connsiteX3" fmla="*/ 760288 w 1982912"/>
              <a:gd name="connsiteY3" fmla="*/ 2404153 h 2404153"/>
              <a:gd name="connsiteX4" fmla="*/ 0 w 1982912"/>
              <a:gd name="connsiteY4" fmla="*/ 1243172 h 2404153"/>
              <a:gd name="connsiteX0" fmla="*/ 0 w 1232899"/>
              <a:gd name="connsiteY0" fmla="*/ 1191802 h 2404153"/>
              <a:gd name="connsiteX1" fmla="*/ 0 w 1232899"/>
              <a:gd name="connsiteY1" fmla="*/ 0 h 2404153"/>
              <a:gd name="connsiteX2" fmla="*/ 1232899 w 1232899"/>
              <a:gd name="connsiteY2" fmla="*/ 267128 h 2404153"/>
              <a:gd name="connsiteX3" fmla="*/ 10275 w 1232899"/>
              <a:gd name="connsiteY3" fmla="*/ 2404153 h 2404153"/>
              <a:gd name="connsiteX4" fmla="*/ 0 w 1232899"/>
              <a:gd name="connsiteY4" fmla="*/ 1191802 h 2404153"/>
              <a:gd name="connsiteX0" fmla="*/ 0 w 4407613"/>
              <a:gd name="connsiteY0" fmla="*/ 1191802 h 2404153"/>
              <a:gd name="connsiteX1" fmla="*/ 0 w 4407613"/>
              <a:gd name="connsiteY1" fmla="*/ 0 h 2404153"/>
              <a:gd name="connsiteX2" fmla="*/ 4407613 w 4407613"/>
              <a:gd name="connsiteY2" fmla="*/ 2383604 h 2404153"/>
              <a:gd name="connsiteX3" fmla="*/ 10275 w 4407613"/>
              <a:gd name="connsiteY3" fmla="*/ 2404153 h 2404153"/>
              <a:gd name="connsiteX4" fmla="*/ 0 w 4407613"/>
              <a:gd name="connsiteY4" fmla="*/ 1191802 h 240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7613" h="2404153">
                <a:moveTo>
                  <a:pt x="0" y="1191802"/>
                </a:moveTo>
                <a:lnTo>
                  <a:pt x="0" y="0"/>
                </a:lnTo>
                <a:lnTo>
                  <a:pt x="4407613" y="2383604"/>
                </a:lnTo>
                <a:lnTo>
                  <a:pt x="10275" y="2404153"/>
                </a:lnTo>
                <a:lnTo>
                  <a:pt x="0" y="1191802"/>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51" name="Trapezoid 30">
            <a:extLst>
              <a:ext uri="{FF2B5EF4-FFF2-40B4-BE49-F238E27FC236}">
                <a16:creationId xmlns:a16="http://schemas.microsoft.com/office/drawing/2014/main" id="{3F5DD555-5E2F-4FF9-A47D-2598579D2327}"/>
              </a:ext>
            </a:extLst>
          </p:cNvPr>
          <p:cNvSpPr/>
          <p:nvPr/>
        </p:nvSpPr>
        <p:spPr>
          <a:xfrm>
            <a:off x="381000" y="5785715"/>
            <a:ext cx="2968233" cy="1072286"/>
          </a:xfrm>
          <a:custGeom>
            <a:avLst/>
            <a:gdLst>
              <a:gd name="connsiteX0" fmla="*/ 0 w 2989780"/>
              <a:gd name="connsiteY0" fmla="*/ 1808251 h 1808251"/>
              <a:gd name="connsiteX1" fmla="*/ 452063 w 2989780"/>
              <a:gd name="connsiteY1" fmla="*/ 0 h 1808251"/>
              <a:gd name="connsiteX2" fmla="*/ 2537717 w 2989780"/>
              <a:gd name="connsiteY2" fmla="*/ 0 h 1808251"/>
              <a:gd name="connsiteX3" fmla="*/ 2989780 w 2989780"/>
              <a:gd name="connsiteY3" fmla="*/ 1808251 h 1808251"/>
              <a:gd name="connsiteX4" fmla="*/ 0 w 2989780"/>
              <a:gd name="connsiteY4" fmla="*/ 1808251 h 1808251"/>
              <a:gd name="connsiteX0" fmla="*/ 0 w 2537717"/>
              <a:gd name="connsiteY0" fmla="*/ 1808251 h 1808251"/>
              <a:gd name="connsiteX1" fmla="*/ 452063 w 2537717"/>
              <a:gd name="connsiteY1" fmla="*/ 0 h 1808251"/>
              <a:gd name="connsiteX2" fmla="*/ 2537717 w 2537717"/>
              <a:gd name="connsiteY2" fmla="*/ 0 h 1808251"/>
              <a:gd name="connsiteX3" fmla="*/ 2352782 w 2537717"/>
              <a:gd name="connsiteY3" fmla="*/ 1633591 h 1808251"/>
              <a:gd name="connsiteX4" fmla="*/ 0 w 2537717"/>
              <a:gd name="connsiteY4" fmla="*/ 1808251 h 1808251"/>
              <a:gd name="connsiteX0" fmla="*/ 0 w 3575406"/>
              <a:gd name="connsiteY0" fmla="*/ 2311685 h 2311685"/>
              <a:gd name="connsiteX1" fmla="*/ 452063 w 3575406"/>
              <a:gd name="connsiteY1" fmla="*/ 503434 h 2311685"/>
              <a:gd name="connsiteX2" fmla="*/ 3575406 w 3575406"/>
              <a:gd name="connsiteY2" fmla="*/ 0 h 2311685"/>
              <a:gd name="connsiteX3" fmla="*/ 2352782 w 3575406"/>
              <a:gd name="connsiteY3" fmla="*/ 2137025 h 2311685"/>
              <a:gd name="connsiteX4" fmla="*/ 0 w 3575406"/>
              <a:gd name="connsiteY4" fmla="*/ 2311685 h 2311685"/>
              <a:gd name="connsiteX0" fmla="*/ 0 w 3575406"/>
              <a:gd name="connsiteY0" fmla="*/ 2311685 h 2311685"/>
              <a:gd name="connsiteX1" fmla="*/ 934948 w 3575406"/>
              <a:gd name="connsiteY1" fmla="*/ 20548 h 2311685"/>
              <a:gd name="connsiteX2" fmla="*/ 3575406 w 3575406"/>
              <a:gd name="connsiteY2" fmla="*/ 0 h 2311685"/>
              <a:gd name="connsiteX3" fmla="*/ 2352782 w 3575406"/>
              <a:gd name="connsiteY3" fmla="*/ 2137025 h 2311685"/>
              <a:gd name="connsiteX4" fmla="*/ 0 w 3575406"/>
              <a:gd name="connsiteY4" fmla="*/ 2311685 h 2311685"/>
              <a:gd name="connsiteX0" fmla="*/ 657546 w 2640458"/>
              <a:gd name="connsiteY0" fmla="*/ 976044 h 2137025"/>
              <a:gd name="connsiteX1" fmla="*/ 0 w 2640458"/>
              <a:gd name="connsiteY1" fmla="*/ 20548 h 2137025"/>
              <a:gd name="connsiteX2" fmla="*/ 2640458 w 2640458"/>
              <a:gd name="connsiteY2" fmla="*/ 0 h 2137025"/>
              <a:gd name="connsiteX3" fmla="*/ 1417834 w 2640458"/>
              <a:gd name="connsiteY3" fmla="*/ 2137025 h 2137025"/>
              <a:gd name="connsiteX4" fmla="*/ 657546 w 2640458"/>
              <a:gd name="connsiteY4" fmla="*/ 976044 h 2137025"/>
              <a:gd name="connsiteX0" fmla="*/ 667821 w 2650733"/>
              <a:gd name="connsiteY0" fmla="*/ 976044 h 2137025"/>
              <a:gd name="connsiteX1" fmla="*/ 0 w 2650733"/>
              <a:gd name="connsiteY1" fmla="*/ 20548 h 2137025"/>
              <a:gd name="connsiteX2" fmla="*/ 2650733 w 2650733"/>
              <a:gd name="connsiteY2" fmla="*/ 0 h 2137025"/>
              <a:gd name="connsiteX3" fmla="*/ 1428109 w 2650733"/>
              <a:gd name="connsiteY3" fmla="*/ 2137025 h 2137025"/>
              <a:gd name="connsiteX4" fmla="*/ 667821 w 2650733"/>
              <a:gd name="connsiteY4" fmla="*/ 976044 h 2137025"/>
              <a:gd name="connsiteX0" fmla="*/ 729466 w 2712378"/>
              <a:gd name="connsiteY0" fmla="*/ 986318 h 2147299"/>
              <a:gd name="connsiteX1" fmla="*/ 0 w 2712378"/>
              <a:gd name="connsiteY1" fmla="*/ 0 h 2147299"/>
              <a:gd name="connsiteX2" fmla="*/ 2712378 w 2712378"/>
              <a:gd name="connsiteY2" fmla="*/ 10274 h 2147299"/>
              <a:gd name="connsiteX3" fmla="*/ 1489754 w 2712378"/>
              <a:gd name="connsiteY3" fmla="*/ 2147299 h 2147299"/>
              <a:gd name="connsiteX4" fmla="*/ 729466 w 2712378"/>
              <a:gd name="connsiteY4" fmla="*/ 986318 h 2147299"/>
              <a:gd name="connsiteX0" fmla="*/ 0 w 1982912"/>
              <a:gd name="connsiteY0" fmla="*/ 1243172 h 2404153"/>
              <a:gd name="connsiteX1" fmla="*/ 750013 w 1982912"/>
              <a:gd name="connsiteY1" fmla="*/ 0 h 2404153"/>
              <a:gd name="connsiteX2" fmla="*/ 1982912 w 1982912"/>
              <a:gd name="connsiteY2" fmla="*/ 267128 h 2404153"/>
              <a:gd name="connsiteX3" fmla="*/ 760288 w 1982912"/>
              <a:gd name="connsiteY3" fmla="*/ 2404153 h 2404153"/>
              <a:gd name="connsiteX4" fmla="*/ 0 w 1982912"/>
              <a:gd name="connsiteY4" fmla="*/ 1243172 h 2404153"/>
              <a:gd name="connsiteX0" fmla="*/ 0 w 1232899"/>
              <a:gd name="connsiteY0" fmla="*/ 1191802 h 2404153"/>
              <a:gd name="connsiteX1" fmla="*/ 0 w 1232899"/>
              <a:gd name="connsiteY1" fmla="*/ 0 h 2404153"/>
              <a:gd name="connsiteX2" fmla="*/ 1232899 w 1232899"/>
              <a:gd name="connsiteY2" fmla="*/ 267128 h 2404153"/>
              <a:gd name="connsiteX3" fmla="*/ 10275 w 1232899"/>
              <a:gd name="connsiteY3" fmla="*/ 2404153 h 2404153"/>
              <a:gd name="connsiteX4" fmla="*/ 0 w 1232899"/>
              <a:gd name="connsiteY4" fmla="*/ 1191802 h 2404153"/>
              <a:gd name="connsiteX0" fmla="*/ 0 w 4407613"/>
              <a:gd name="connsiteY0" fmla="*/ 1191802 h 2404153"/>
              <a:gd name="connsiteX1" fmla="*/ 0 w 4407613"/>
              <a:gd name="connsiteY1" fmla="*/ 0 h 2404153"/>
              <a:gd name="connsiteX2" fmla="*/ 4407613 w 4407613"/>
              <a:gd name="connsiteY2" fmla="*/ 2383604 h 2404153"/>
              <a:gd name="connsiteX3" fmla="*/ 10275 w 4407613"/>
              <a:gd name="connsiteY3" fmla="*/ 2404153 h 2404153"/>
              <a:gd name="connsiteX4" fmla="*/ 0 w 4407613"/>
              <a:gd name="connsiteY4" fmla="*/ 1191802 h 240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7613" h="2404153">
                <a:moveTo>
                  <a:pt x="0" y="1191802"/>
                </a:moveTo>
                <a:lnTo>
                  <a:pt x="0" y="0"/>
                </a:lnTo>
                <a:lnTo>
                  <a:pt x="4407613" y="2383604"/>
                </a:lnTo>
                <a:lnTo>
                  <a:pt x="10275" y="2404153"/>
                </a:lnTo>
                <a:lnTo>
                  <a:pt x="0" y="1191802"/>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45" name="Right Triangle 44">
            <a:extLst>
              <a:ext uri="{FF2B5EF4-FFF2-40B4-BE49-F238E27FC236}">
                <a16:creationId xmlns:a16="http://schemas.microsoft.com/office/drawing/2014/main" id="{86DB360B-2431-4DD6-9B85-92F20C954C23}"/>
              </a:ext>
            </a:extLst>
          </p:cNvPr>
          <p:cNvSpPr/>
          <p:nvPr/>
        </p:nvSpPr>
        <p:spPr>
          <a:xfrm rot="10800000">
            <a:off x="4434032" y="1"/>
            <a:ext cx="5090968" cy="18393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397"/>
          </a:p>
        </p:txBody>
      </p:sp>
      <p:pic>
        <p:nvPicPr>
          <p:cNvPr id="5" name="Picture 4">
            <a:extLst>
              <a:ext uri="{FF2B5EF4-FFF2-40B4-BE49-F238E27FC236}">
                <a16:creationId xmlns:a16="http://schemas.microsoft.com/office/drawing/2014/main" id="{10F9F367-5D72-4157-B7F7-E5E4AF16A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78" y="328839"/>
            <a:ext cx="1826263" cy="318818"/>
          </a:xfrm>
          <a:prstGeom prst="rect">
            <a:avLst/>
          </a:prstGeom>
        </p:spPr>
      </p:pic>
      <p:sp>
        <p:nvSpPr>
          <p:cNvPr id="7" name="TextBox 6">
            <a:extLst>
              <a:ext uri="{FF2B5EF4-FFF2-40B4-BE49-F238E27FC236}">
                <a16:creationId xmlns:a16="http://schemas.microsoft.com/office/drawing/2014/main" id="{33C25632-4131-47E9-81C6-6A3DD5FEE05F}"/>
              </a:ext>
            </a:extLst>
          </p:cNvPr>
          <p:cNvSpPr txBox="1"/>
          <p:nvPr/>
        </p:nvSpPr>
        <p:spPr>
          <a:xfrm>
            <a:off x="738551" y="1059504"/>
            <a:ext cx="4428568" cy="1685868"/>
          </a:xfrm>
          <a:prstGeom prst="rect">
            <a:avLst/>
          </a:prstGeom>
          <a:noFill/>
        </p:spPr>
        <p:txBody>
          <a:bodyPr wrap="square" rtlCol="0">
            <a:noAutofit/>
          </a:bodyPr>
          <a:lstStyle/>
          <a:p>
            <a:pPr algn="just">
              <a:spcAft>
                <a:spcPts val="901"/>
              </a:spcAft>
            </a:pPr>
            <a:r>
              <a:rPr lang="fr-FR" sz="976">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Quantrix aide les entreprises à moderniser leurs pratiques de gestion financière,  à augmenter leur efficacité et à transformer leurs opérations grâce à une plateforme logicielle globale, apportant rapidité de traitement, capacité d’analyse, traçabilité, et partage des données critiques de l’entreprise.</a:t>
            </a:r>
          </a:p>
          <a:p>
            <a:pPr algn="just">
              <a:spcAft>
                <a:spcPts val="225"/>
              </a:spcAft>
            </a:pPr>
            <a:r>
              <a:rPr lang="fr-FR" sz="976">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Notre application à la pointe de la modélisation financière dépasse les limites et les risques inhérents aux tableurs traditionnels, et fournit aux professionnels un environnement de modélisation robuste, leur permettant de comparer de façon intuitive différents scénarios, grâce à notre moteur de calcul multi-dimensionnel unique.</a:t>
            </a:r>
          </a:p>
          <a:p>
            <a:pPr algn="just">
              <a:spcAft>
                <a:spcPts val="225"/>
              </a:spcAft>
            </a:pPr>
            <a:endParaRPr lang="fr-FR" sz="976">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9" name="Straight Connector 8">
            <a:extLst>
              <a:ext uri="{FF2B5EF4-FFF2-40B4-BE49-F238E27FC236}">
                <a16:creationId xmlns:a16="http://schemas.microsoft.com/office/drawing/2014/main" id="{67BD18F6-C574-4F07-BD0C-6107EFA9B2B4}"/>
              </a:ext>
            </a:extLst>
          </p:cNvPr>
          <p:cNvCxnSpPr>
            <a:cxnSpLocks/>
          </p:cNvCxnSpPr>
          <p:nvPr/>
        </p:nvCxnSpPr>
        <p:spPr>
          <a:xfrm flipV="1">
            <a:off x="310275" y="2722522"/>
            <a:ext cx="6253391" cy="110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0BB9E9B-CAB0-4999-95E6-B046CA9B3025}"/>
              </a:ext>
            </a:extLst>
          </p:cNvPr>
          <p:cNvSpPr/>
          <p:nvPr/>
        </p:nvSpPr>
        <p:spPr>
          <a:xfrm>
            <a:off x="6567015" y="2722521"/>
            <a:ext cx="2957985" cy="41354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24" name="TextBox 23">
            <a:extLst>
              <a:ext uri="{FF2B5EF4-FFF2-40B4-BE49-F238E27FC236}">
                <a16:creationId xmlns:a16="http://schemas.microsoft.com/office/drawing/2014/main" id="{5DDC8E33-68FC-4E13-A982-95443ED6340E}"/>
              </a:ext>
            </a:extLst>
          </p:cNvPr>
          <p:cNvSpPr txBox="1"/>
          <p:nvPr/>
        </p:nvSpPr>
        <p:spPr>
          <a:xfrm>
            <a:off x="738551" y="2766851"/>
            <a:ext cx="5581720" cy="4017062"/>
          </a:xfrm>
          <a:prstGeom prst="rect">
            <a:avLst/>
          </a:prstGeom>
          <a:noFill/>
        </p:spPr>
        <p:txBody>
          <a:bodyPr wrap="square" numCol="2" spcCol="540000" rtlCol="0">
            <a:noAutofit/>
          </a:bodyPr>
          <a:lstStyle/>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Une technologie éprouvée par plus de 1100 clients</a:t>
            </a:r>
          </a:p>
          <a:p>
            <a:pPr algn="just">
              <a:spcAft>
                <a:spcPts val="450"/>
              </a:spcAft>
            </a:pP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Notre technologie temps-réel propriétaire, résidante en mémoire, basée sur JAVA est éprouvée par des milliers de déploiements. Les plus grandes entreprises internationales font confiance à QUANTRIX. Quantrix offre: </a:t>
            </a:r>
          </a:p>
          <a:p>
            <a:pPr marL="128584" indent="-128584" algn="just">
              <a:spcAft>
                <a:spcPts val="450"/>
              </a:spcAft>
              <a:buFont typeface="Arial" panose="020B0604020202020204" pitchFamily="34" charset="0"/>
              <a:buChar char="•"/>
            </a:pPr>
            <a:r>
              <a:rPr lang="fr-FR" sz="826"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Puissance de calcul </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en utilisant le moteur de calcul multi-dimensionnel le plus flexible et le plus performant existant au monde;</a:t>
            </a:r>
          </a:p>
          <a:p>
            <a:pPr marL="128584" indent="-128584" algn="just">
              <a:spcAft>
                <a:spcPts val="450"/>
              </a:spcAft>
              <a:buFont typeface="Arial" panose="020B0604020202020204" pitchFamily="34" charset="0"/>
              <a:buChar char="•"/>
            </a:pPr>
            <a:r>
              <a:rPr lang="fr-FR" sz="826"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Scalabilité </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des matrices de calcul sans souffrir des difficultés rencontrées par les tableurs traditionnels lors du passage à l’échelle, tout en évitant les couts élevés de maintenance habituels;</a:t>
            </a:r>
          </a:p>
          <a:p>
            <a:pPr marL="128584" indent="-128584" algn="just">
              <a:spcAft>
                <a:spcPts val="450"/>
              </a:spcAft>
              <a:buFont typeface="Arial" panose="020B0604020202020204" pitchFamily="34" charset="0"/>
              <a:buChar char="•"/>
            </a:pPr>
            <a:r>
              <a:rPr lang="fr-FR" sz="826"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Capacité de connexion</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à de nombreuses sources de données, simplement et sans couture dans toute l’entreprise de façon à toujours utiliser des données à jour;  </a:t>
            </a:r>
          </a:p>
          <a:p>
            <a:pPr marL="128584" indent="-128584" algn="just">
              <a:spcAft>
                <a:spcPts val="450"/>
              </a:spcAft>
              <a:buFont typeface="Arial" panose="020B0604020202020204" pitchFamily="34" charset="0"/>
              <a:buChar char="•"/>
            </a:pPr>
            <a:r>
              <a:rPr lang="fr-FR" sz="826"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Flexibilité de modélisation </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dans les mains des utilisateurs finaux, leur permettant de faire des traitements de données qui leur étaient impossible auparavant. </a:t>
            </a:r>
          </a:p>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Une flexibilité sans équivalent en toute situation </a:t>
            </a:r>
            <a:r>
              <a:rPr lang="fr-FR" sz="826">
                <a:solidFill>
                  <a:schemeClr val="tx1">
                    <a:lumMod val="75000"/>
                    <a:lumOff val="25000"/>
                  </a:schemeClr>
                </a:solidFill>
                <a:latin typeface="Roboto" panose="02000000000000000000" pitchFamily="2" charset="0"/>
              </a:rPr>
              <a:t>QUANTRIX redonne le pouvoir aux utilisateurs pour résoudre tout problème de planning, prévisions,, optimisation et aide à la décision.</a:t>
            </a:r>
          </a:p>
          <a:p>
            <a:pPr algn="just">
              <a:spcAft>
                <a:spcPts val="450"/>
              </a:spcAft>
            </a:pPr>
            <a:endParaRPr lang="fr-FR" sz="826">
              <a:solidFill>
                <a:schemeClr val="tx1">
                  <a:lumMod val="75000"/>
                  <a:lumOff val="25000"/>
                </a:schemeClr>
              </a:solidFill>
              <a:latin typeface="Roboto" panose="02000000000000000000" pitchFamily="2" charset="0"/>
            </a:endParaRPr>
          </a:p>
          <a:p>
            <a:pPr algn="just">
              <a:spcAft>
                <a:spcPts val="450"/>
              </a:spcAft>
            </a:pPr>
            <a:endParaRPr lang="fr-FR" sz="826">
              <a:solidFill>
                <a:schemeClr val="tx1">
                  <a:lumMod val="75000"/>
                  <a:lumOff val="25000"/>
                </a:schemeClr>
              </a:solidFill>
              <a:latin typeface="Roboto" panose="02000000000000000000" pitchFamily="2" charset="0"/>
            </a:endParaRPr>
          </a:p>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Utilisation de la puissance des stations de travail modernes</a:t>
            </a:r>
          </a:p>
          <a:p>
            <a:pPr algn="just">
              <a:spcAft>
                <a:spcPts val="450"/>
              </a:spcAft>
            </a:pP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Grâce à un mélange de technologies online/offline, notre architecture hybride assure à tous les utilisateurs la disponibilité de leurs données critiques en temps réel.</a:t>
            </a:r>
          </a:p>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Bénéfices clefs  </a:t>
            </a:r>
          </a:p>
          <a:p>
            <a:pPr marL="128584" indent="-128584" algn="just">
              <a:spcAft>
                <a:spcPts val="450"/>
              </a:spcAft>
              <a:buFont typeface="Arial" panose="020B0604020202020204" pitchFamily="34" charset="0"/>
              <a:buChar char="•"/>
            </a:pP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S’intègre directement avec les </a:t>
            </a:r>
            <a:r>
              <a:rPr lang="fr-FR" sz="826"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ERP’s</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et les </a:t>
            </a:r>
            <a:r>
              <a:rPr lang="fr-FR" sz="826"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CRM’s</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du marché, ou avec tout système d’entreprise afin de créer un écosystème complet d’aide à la décision; </a:t>
            </a:r>
          </a:p>
          <a:p>
            <a:pPr marL="128584" indent="-128584" algn="just">
              <a:spcAft>
                <a:spcPts val="450"/>
              </a:spcAft>
              <a:buFont typeface="Arial" panose="020B0604020202020204" pitchFamily="34" charset="0"/>
              <a:buChar char="•"/>
            </a:pP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Réduit les coûts et les risques d’erreur en éliminant la multiplicité des feuilles de calcul et en consolidant les données de façon naturelle; </a:t>
            </a:r>
          </a:p>
          <a:p>
            <a:pPr marL="128584" indent="-128584" algn="just">
              <a:spcAft>
                <a:spcPts val="450"/>
              </a:spcAft>
              <a:buFont typeface="Arial" panose="020B0604020202020204" pitchFamily="34" charset="0"/>
              <a:buChar char="•"/>
            </a:pP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Implémente une technologie unique de gestion du temps garantissant l’exactitude des modèles de calcul aux différentes échelles de temps (années, trimestres, mois, semaines , jours).</a:t>
            </a:r>
          </a:p>
          <a:p>
            <a:pPr marL="128584" indent="-128584" algn="just">
              <a:spcAft>
                <a:spcPts val="450"/>
              </a:spcAft>
              <a:buFont typeface="Arial" panose="020B0604020202020204" pitchFamily="34" charset="0"/>
              <a:buChar char="•"/>
            </a:pP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Enrichit la collaboration grâce à la gestion de droits d’accès granulaires par rôle, garantissant l’intégrité des données sans compromettre la flexibilité;</a:t>
            </a:r>
          </a:p>
          <a:p>
            <a:pPr marL="128584" indent="-128584" algn="just">
              <a:spcAft>
                <a:spcPts val="450"/>
              </a:spcAft>
              <a:buFont typeface="Arial" panose="020B0604020202020204" pitchFamily="34" charset="0"/>
              <a:buChar char="•"/>
            </a:pP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Permet l’automatisation des calculs grâce à un langage de script et des API puissantes; </a:t>
            </a:r>
          </a:p>
          <a:p>
            <a:pPr marL="128584" indent="-128584" algn="just">
              <a:spcAft>
                <a:spcPts val="450"/>
              </a:spcAft>
              <a:buFont typeface="Arial" panose="020B0604020202020204" pitchFamily="34" charset="0"/>
              <a:buChar char="•"/>
            </a:pP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Conception et déploiement rapide de vos applications avec l’aide de QUANTRIX et de ses partenaires professionnels.</a:t>
            </a:r>
          </a:p>
        </p:txBody>
      </p:sp>
      <p:sp>
        <p:nvSpPr>
          <p:cNvPr id="25" name="Rectangle 24">
            <a:extLst>
              <a:ext uri="{FF2B5EF4-FFF2-40B4-BE49-F238E27FC236}">
                <a16:creationId xmlns:a16="http://schemas.microsoft.com/office/drawing/2014/main" id="{65A96864-1175-4449-B0B6-B83DC732E205}"/>
              </a:ext>
            </a:extLst>
          </p:cNvPr>
          <p:cNvSpPr/>
          <p:nvPr/>
        </p:nvSpPr>
        <p:spPr>
          <a:xfrm>
            <a:off x="6847353" y="3889760"/>
            <a:ext cx="2430903" cy="993349"/>
          </a:xfrm>
          <a:prstGeom prst="rect">
            <a:avLst/>
          </a:prstGeom>
        </p:spPr>
        <p:txBody>
          <a:bodyPr wrap="square">
            <a:spAutoFit/>
          </a:bodyPr>
          <a:lstStyle/>
          <a:p>
            <a:pPr algn="just">
              <a:spcBef>
                <a:spcPct val="50000"/>
              </a:spcBef>
            </a:pPr>
            <a:r>
              <a:rPr lang="fr-FR" altLang="en-US" sz="976">
                <a:solidFill>
                  <a:schemeClr val="accent4"/>
                </a:solidFill>
                <a:latin typeface="Roboto" panose="02000000000000000000" pitchFamily="2" charset="0"/>
                <a:ea typeface="Roboto" panose="02000000000000000000" pitchFamily="2" charset="0"/>
                <a:cs typeface="Roboto" panose="02000000000000000000" pitchFamily="2" charset="0"/>
              </a:rPr>
              <a:t>“</a:t>
            </a:r>
            <a:r>
              <a:rPr lang="fr-FR" altLang="en-US" sz="976" i="1">
                <a:solidFill>
                  <a:schemeClr val="accent4"/>
                </a:solidFill>
                <a:latin typeface="Roboto" panose="02000000000000000000" pitchFamily="2" charset="0"/>
                <a:ea typeface="Roboto" panose="02000000000000000000" pitchFamily="2" charset="0"/>
                <a:cs typeface="Roboto" panose="02000000000000000000" pitchFamily="2" charset="0"/>
              </a:rPr>
              <a:t>Quantrix est une technologie de rupture qui refond la manière dont nous approchons la modélisation et l’analyse de données, et qui rend possible de réaliser des analyses à haute valeur ajoutée.”</a:t>
            </a:r>
          </a:p>
        </p:txBody>
      </p:sp>
      <p:cxnSp>
        <p:nvCxnSpPr>
          <p:cNvPr id="28" name="Straight Connector 27">
            <a:extLst>
              <a:ext uri="{FF2B5EF4-FFF2-40B4-BE49-F238E27FC236}">
                <a16:creationId xmlns:a16="http://schemas.microsoft.com/office/drawing/2014/main" id="{8DB70948-65E2-480A-8DC5-7B9C3DEFB076}"/>
              </a:ext>
            </a:extLst>
          </p:cNvPr>
          <p:cNvCxnSpPr>
            <a:cxnSpLocks/>
          </p:cNvCxnSpPr>
          <p:nvPr/>
        </p:nvCxnSpPr>
        <p:spPr>
          <a:xfrm>
            <a:off x="6777305" y="3975756"/>
            <a:ext cx="0" cy="673246"/>
          </a:xfrm>
          <a:prstGeom prst="line">
            <a:avLst/>
          </a:prstGeom>
          <a:ln/>
        </p:spPr>
        <p:style>
          <a:lnRef idx="3">
            <a:schemeClr val="accent4"/>
          </a:lnRef>
          <a:fillRef idx="0">
            <a:schemeClr val="accent4"/>
          </a:fillRef>
          <a:effectRef idx="2">
            <a:schemeClr val="accent4"/>
          </a:effectRef>
          <a:fontRef idx="minor">
            <a:schemeClr val="tx1"/>
          </a:fontRef>
        </p:style>
      </p:cxnSp>
      <p:sp>
        <p:nvSpPr>
          <p:cNvPr id="49" name="Trapezoid 30">
            <a:extLst>
              <a:ext uri="{FF2B5EF4-FFF2-40B4-BE49-F238E27FC236}">
                <a16:creationId xmlns:a16="http://schemas.microsoft.com/office/drawing/2014/main" id="{CE461838-E0BC-4132-BF3F-1BDDA784FCFD}"/>
              </a:ext>
            </a:extLst>
          </p:cNvPr>
          <p:cNvSpPr/>
          <p:nvPr/>
        </p:nvSpPr>
        <p:spPr>
          <a:xfrm>
            <a:off x="6567013" y="5785715"/>
            <a:ext cx="2968233" cy="1072286"/>
          </a:xfrm>
          <a:custGeom>
            <a:avLst/>
            <a:gdLst>
              <a:gd name="connsiteX0" fmla="*/ 0 w 2989780"/>
              <a:gd name="connsiteY0" fmla="*/ 1808251 h 1808251"/>
              <a:gd name="connsiteX1" fmla="*/ 452063 w 2989780"/>
              <a:gd name="connsiteY1" fmla="*/ 0 h 1808251"/>
              <a:gd name="connsiteX2" fmla="*/ 2537717 w 2989780"/>
              <a:gd name="connsiteY2" fmla="*/ 0 h 1808251"/>
              <a:gd name="connsiteX3" fmla="*/ 2989780 w 2989780"/>
              <a:gd name="connsiteY3" fmla="*/ 1808251 h 1808251"/>
              <a:gd name="connsiteX4" fmla="*/ 0 w 2989780"/>
              <a:gd name="connsiteY4" fmla="*/ 1808251 h 1808251"/>
              <a:gd name="connsiteX0" fmla="*/ 0 w 2537717"/>
              <a:gd name="connsiteY0" fmla="*/ 1808251 h 1808251"/>
              <a:gd name="connsiteX1" fmla="*/ 452063 w 2537717"/>
              <a:gd name="connsiteY1" fmla="*/ 0 h 1808251"/>
              <a:gd name="connsiteX2" fmla="*/ 2537717 w 2537717"/>
              <a:gd name="connsiteY2" fmla="*/ 0 h 1808251"/>
              <a:gd name="connsiteX3" fmla="*/ 2352782 w 2537717"/>
              <a:gd name="connsiteY3" fmla="*/ 1633591 h 1808251"/>
              <a:gd name="connsiteX4" fmla="*/ 0 w 2537717"/>
              <a:gd name="connsiteY4" fmla="*/ 1808251 h 1808251"/>
              <a:gd name="connsiteX0" fmla="*/ 0 w 3575406"/>
              <a:gd name="connsiteY0" fmla="*/ 2311685 h 2311685"/>
              <a:gd name="connsiteX1" fmla="*/ 452063 w 3575406"/>
              <a:gd name="connsiteY1" fmla="*/ 503434 h 2311685"/>
              <a:gd name="connsiteX2" fmla="*/ 3575406 w 3575406"/>
              <a:gd name="connsiteY2" fmla="*/ 0 h 2311685"/>
              <a:gd name="connsiteX3" fmla="*/ 2352782 w 3575406"/>
              <a:gd name="connsiteY3" fmla="*/ 2137025 h 2311685"/>
              <a:gd name="connsiteX4" fmla="*/ 0 w 3575406"/>
              <a:gd name="connsiteY4" fmla="*/ 2311685 h 2311685"/>
              <a:gd name="connsiteX0" fmla="*/ 0 w 3575406"/>
              <a:gd name="connsiteY0" fmla="*/ 2311685 h 2311685"/>
              <a:gd name="connsiteX1" fmla="*/ 934948 w 3575406"/>
              <a:gd name="connsiteY1" fmla="*/ 20548 h 2311685"/>
              <a:gd name="connsiteX2" fmla="*/ 3575406 w 3575406"/>
              <a:gd name="connsiteY2" fmla="*/ 0 h 2311685"/>
              <a:gd name="connsiteX3" fmla="*/ 2352782 w 3575406"/>
              <a:gd name="connsiteY3" fmla="*/ 2137025 h 2311685"/>
              <a:gd name="connsiteX4" fmla="*/ 0 w 3575406"/>
              <a:gd name="connsiteY4" fmla="*/ 2311685 h 2311685"/>
              <a:gd name="connsiteX0" fmla="*/ 657546 w 2640458"/>
              <a:gd name="connsiteY0" fmla="*/ 976044 h 2137025"/>
              <a:gd name="connsiteX1" fmla="*/ 0 w 2640458"/>
              <a:gd name="connsiteY1" fmla="*/ 20548 h 2137025"/>
              <a:gd name="connsiteX2" fmla="*/ 2640458 w 2640458"/>
              <a:gd name="connsiteY2" fmla="*/ 0 h 2137025"/>
              <a:gd name="connsiteX3" fmla="*/ 1417834 w 2640458"/>
              <a:gd name="connsiteY3" fmla="*/ 2137025 h 2137025"/>
              <a:gd name="connsiteX4" fmla="*/ 657546 w 2640458"/>
              <a:gd name="connsiteY4" fmla="*/ 976044 h 2137025"/>
              <a:gd name="connsiteX0" fmla="*/ 667821 w 2650733"/>
              <a:gd name="connsiteY0" fmla="*/ 976044 h 2137025"/>
              <a:gd name="connsiteX1" fmla="*/ 0 w 2650733"/>
              <a:gd name="connsiteY1" fmla="*/ 20548 h 2137025"/>
              <a:gd name="connsiteX2" fmla="*/ 2650733 w 2650733"/>
              <a:gd name="connsiteY2" fmla="*/ 0 h 2137025"/>
              <a:gd name="connsiteX3" fmla="*/ 1428109 w 2650733"/>
              <a:gd name="connsiteY3" fmla="*/ 2137025 h 2137025"/>
              <a:gd name="connsiteX4" fmla="*/ 667821 w 2650733"/>
              <a:gd name="connsiteY4" fmla="*/ 976044 h 2137025"/>
              <a:gd name="connsiteX0" fmla="*/ 729466 w 2712378"/>
              <a:gd name="connsiteY0" fmla="*/ 986318 h 2147299"/>
              <a:gd name="connsiteX1" fmla="*/ 0 w 2712378"/>
              <a:gd name="connsiteY1" fmla="*/ 0 h 2147299"/>
              <a:gd name="connsiteX2" fmla="*/ 2712378 w 2712378"/>
              <a:gd name="connsiteY2" fmla="*/ 10274 h 2147299"/>
              <a:gd name="connsiteX3" fmla="*/ 1489754 w 2712378"/>
              <a:gd name="connsiteY3" fmla="*/ 2147299 h 2147299"/>
              <a:gd name="connsiteX4" fmla="*/ 729466 w 2712378"/>
              <a:gd name="connsiteY4" fmla="*/ 986318 h 2147299"/>
              <a:gd name="connsiteX0" fmla="*/ 0 w 1982912"/>
              <a:gd name="connsiteY0" fmla="*/ 1243172 h 2404153"/>
              <a:gd name="connsiteX1" fmla="*/ 750013 w 1982912"/>
              <a:gd name="connsiteY1" fmla="*/ 0 h 2404153"/>
              <a:gd name="connsiteX2" fmla="*/ 1982912 w 1982912"/>
              <a:gd name="connsiteY2" fmla="*/ 267128 h 2404153"/>
              <a:gd name="connsiteX3" fmla="*/ 760288 w 1982912"/>
              <a:gd name="connsiteY3" fmla="*/ 2404153 h 2404153"/>
              <a:gd name="connsiteX4" fmla="*/ 0 w 1982912"/>
              <a:gd name="connsiteY4" fmla="*/ 1243172 h 2404153"/>
              <a:gd name="connsiteX0" fmla="*/ 0 w 1232899"/>
              <a:gd name="connsiteY0" fmla="*/ 1191802 h 2404153"/>
              <a:gd name="connsiteX1" fmla="*/ 0 w 1232899"/>
              <a:gd name="connsiteY1" fmla="*/ 0 h 2404153"/>
              <a:gd name="connsiteX2" fmla="*/ 1232899 w 1232899"/>
              <a:gd name="connsiteY2" fmla="*/ 267128 h 2404153"/>
              <a:gd name="connsiteX3" fmla="*/ 10275 w 1232899"/>
              <a:gd name="connsiteY3" fmla="*/ 2404153 h 2404153"/>
              <a:gd name="connsiteX4" fmla="*/ 0 w 1232899"/>
              <a:gd name="connsiteY4" fmla="*/ 1191802 h 2404153"/>
              <a:gd name="connsiteX0" fmla="*/ 0 w 4407613"/>
              <a:gd name="connsiteY0" fmla="*/ 1191802 h 2404153"/>
              <a:gd name="connsiteX1" fmla="*/ 0 w 4407613"/>
              <a:gd name="connsiteY1" fmla="*/ 0 h 2404153"/>
              <a:gd name="connsiteX2" fmla="*/ 4407613 w 4407613"/>
              <a:gd name="connsiteY2" fmla="*/ 2383604 h 2404153"/>
              <a:gd name="connsiteX3" fmla="*/ 10275 w 4407613"/>
              <a:gd name="connsiteY3" fmla="*/ 2404153 h 2404153"/>
              <a:gd name="connsiteX4" fmla="*/ 0 w 4407613"/>
              <a:gd name="connsiteY4" fmla="*/ 1191802 h 240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7613" h="2404153">
                <a:moveTo>
                  <a:pt x="0" y="1191802"/>
                </a:moveTo>
                <a:lnTo>
                  <a:pt x="0" y="0"/>
                </a:lnTo>
                <a:lnTo>
                  <a:pt x="4407613" y="2383604"/>
                </a:lnTo>
                <a:lnTo>
                  <a:pt x="10275" y="2404153"/>
                </a:lnTo>
                <a:lnTo>
                  <a:pt x="0" y="1191802"/>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29" name="Rectangle 28">
            <a:extLst>
              <a:ext uri="{FF2B5EF4-FFF2-40B4-BE49-F238E27FC236}">
                <a16:creationId xmlns:a16="http://schemas.microsoft.com/office/drawing/2014/main" id="{BE9968E1-0982-436B-A50B-EBE6D39781E5}"/>
              </a:ext>
            </a:extLst>
          </p:cNvPr>
          <p:cNvSpPr/>
          <p:nvPr/>
        </p:nvSpPr>
        <p:spPr>
          <a:xfrm>
            <a:off x="6847353" y="4822261"/>
            <a:ext cx="2430904" cy="1694310"/>
          </a:xfrm>
          <a:prstGeom prst="rect">
            <a:avLst/>
          </a:prstGeom>
        </p:spPr>
        <p:txBody>
          <a:bodyPr wrap="square">
            <a:spAutoFit/>
          </a:bodyPr>
          <a:lstStyle/>
          <a:p>
            <a:pPr algn="just">
              <a:spcAft>
                <a:spcPts val="225"/>
              </a:spcAft>
            </a:pPr>
            <a:r>
              <a:rPr lang="fr-FR" sz="826" i="1">
                <a:solidFill>
                  <a:schemeClr val="accent2"/>
                </a:solidFill>
                <a:latin typeface="Roboto" panose="02000000000000000000" pitchFamily="2" charset="0"/>
                <a:ea typeface="Roboto" panose="02000000000000000000" pitchFamily="2" charset="0"/>
                <a:cs typeface="Roboto" panose="02000000000000000000" pitchFamily="2" charset="0"/>
              </a:rPr>
              <a:t>Bénéfices</a:t>
            </a:r>
            <a:endParaRPr lang="fr-FR" sz="826" i="1">
              <a:latin typeface="Roboto" panose="02000000000000000000" pitchFamily="2" charset="0"/>
              <a:ea typeface="Roboto" panose="02000000000000000000" pitchFamily="2" charset="0"/>
              <a:cs typeface="Roboto" panose="02000000000000000000" pitchFamily="2" charset="0"/>
            </a:endParaRPr>
          </a:p>
          <a:p>
            <a:pPr marL="128584" indent="-128584" algn="just">
              <a:spcAft>
                <a:spcPts val="225"/>
              </a:spcAft>
              <a:buFont typeface="Arial" panose="020B0604020202020204" pitchFamily="34" charset="0"/>
              <a:buChar char="•"/>
            </a:pPr>
            <a:r>
              <a:rPr lang="fr-FR" sz="826" i="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Réduction du nombre de formules de plus de 1 million sous Excel à moins de 400 avec Quantrix pour un même jeu de calculs;</a:t>
            </a:r>
          </a:p>
          <a:p>
            <a:pPr marL="128584" indent="-128584" algn="just">
              <a:spcAft>
                <a:spcPts val="225"/>
              </a:spcAft>
              <a:buFont typeface="Arial" panose="020B0604020202020204" pitchFamily="34" charset="0"/>
              <a:buChar char="•"/>
            </a:pPr>
            <a:r>
              <a:rPr lang="fr-FR" sz="826" i="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La capacité de faire des prévisions sur 4 ans, au lieu des 12 mois de l’année en cours avec Excel; </a:t>
            </a:r>
          </a:p>
          <a:p>
            <a:pPr marL="128584" indent="-128584" algn="just">
              <a:spcAft>
                <a:spcPts val="225"/>
              </a:spcAft>
              <a:buFont typeface="Arial" panose="020B0604020202020204" pitchFamily="34" charset="0"/>
              <a:buChar char="•"/>
            </a:pPr>
            <a:r>
              <a:rPr lang="fr-FR" sz="826" i="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Nous avons économisé des centaines d’heures de travail chaque mois lors de la consolidation des données au niveau Divisions en évitant </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le traitement de feuilles redondantes. </a:t>
            </a:r>
          </a:p>
        </p:txBody>
      </p:sp>
      <p:sp>
        <p:nvSpPr>
          <p:cNvPr id="50" name="Trapezoid 30">
            <a:extLst>
              <a:ext uri="{FF2B5EF4-FFF2-40B4-BE49-F238E27FC236}">
                <a16:creationId xmlns:a16="http://schemas.microsoft.com/office/drawing/2014/main" id="{D679C9AF-38DA-4CE6-895B-3F2E17A97F79}"/>
              </a:ext>
            </a:extLst>
          </p:cNvPr>
          <p:cNvSpPr/>
          <p:nvPr/>
        </p:nvSpPr>
        <p:spPr>
          <a:xfrm rot="10800000">
            <a:off x="6589262" y="2825062"/>
            <a:ext cx="2945985" cy="1064249"/>
          </a:xfrm>
          <a:custGeom>
            <a:avLst/>
            <a:gdLst>
              <a:gd name="connsiteX0" fmla="*/ 0 w 2989780"/>
              <a:gd name="connsiteY0" fmla="*/ 1808251 h 1808251"/>
              <a:gd name="connsiteX1" fmla="*/ 452063 w 2989780"/>
              <a:gd name="connsiteY1" fmla="*/ 0 h 1808251"/>
              <a:gd name="connsiteX2" fmla="*/ 2537717 w 2989780"/>
              <a:gd name="connsiteY2" fmla="*/ 0 h 1808251"/>
              <a:gd name="connsiteX3" fmla="*/ 2989780 w 2989780"/>
              <a:gd name="connsiteY3" fmla="*/ 1808251 h 1808251"/>
              <a:gd name="connsiteX4" fmla="*/ 0 w 2989780"/>
              <a:gd name="connsiteY4" fmla="*/ 1808251 h 1808251"/>
              <a:gd name="connsiteX0" fmla="*/ 0 w 2537717"/>
              <a:gd name="connsiteY0" fmla="*/ 1808251 h 1808251"/>
              <a:gd name="connsiteX1" fmla="*/ 452063 w 2537717"/>
              <a:gd name="connsiteY1" fmla="*/ 0 h 1808251"/>
              <a:gd name="connsiteX2" fmla="*/ 2537717 w 2537717"/>
              <a:gd name="connsiteY2" fmla="*/ 0 h 1808251"/>
              <a:gd name="connsiteX3" fmla="*/ 2352782 w 2537717"/>
              <a:gd name="connsiteY3" fmla="*/ 1633591 h 1808251"/>
              <a:gd name="connsiteX4" fmla="*/ 0 w 2537717"/>
              <a:gd name="connsiteY4" fmla="*/ 1808251 h 1808251"/>
              <a:gd name="connsiteX0" fmla="*/ 0 w 3575406"/>
              <a:gd name="connsiteY0" fmla="*/ 2311685 h 2311685"/>
              <a:gd name="connsiteX1" fmla="*/ 452063 w 3575406"/>
              <a:gd name="connsiteY1" fmla="*/ 503434 h 2311685"/>
              <a:gd name="connsiteX2" fmla="*/ 3575406 w 3575406"/>
              <a:gd name="connsiteY2" fmla="*/ 0 h 2311685"/>
              <a:gd name="connsiteX3" fmla="*/ 2352782 w 3575406"/>
              <a:gd name="connsiteY3" fmla="*/ 2137025 h 2311685"/>
              <a:gd name="connsiteX4" fmla="*/ 0 w 3575406"/>
              <a:gd name="connsiteY4" fmla="*/ 2311685 h 2311685"/>
              <a:gd name="connsiteX0" fmla="*/ 0 w 3575406"/>
              <a:gd name="connsiteY0" fmla="*/ 2311685 h 2311685"/>
              <a:gd name="connsiteX1" fmla="*/ 934948 w 3575406"/>
              <a:gd name="connsiteY1" fmla="*/ 20548 h 2311685"/>
              <a:gd name="connsiteX2" fmla="*/ 3575406 w 3575406"/>
              <a:gd name="connsiteY2" fmla="*/ 0 h 2311685"/>
              <a:gd name="connsiteX3" fmla="*/ 2352782 w 3575406"/>
              <a:gd name="connsiteY3" fmla="*/ 2137025 h 2311685"/>
              <a:gd name="connsiteX4" fmla="*/ 0 w 3575406"/>
              <a:gd name="connsiteY4" fmla="*/ 2311685 h 2311685"/>
              <a:gd name="connsiteX0" fmla="*/ 657546 w 2640458"/>
              <a:gd name="connsiteY0" fmla="*/ 976044 h 2137025"/>
              <a:gd name="connsiteX1" fmla="*/ 0 w 2640458"/>
              <a:gd name="connsiteY1" fmla="*/ 20548 h 2137025"/>
              <a:gd name="connsiteX2" fmla="*/ 2640458 w 2640458"/>
              <a:gd name="connsiteY2" fmla="*/ 0 h 2137025"/>
              <a:gd name="connsiteX3" fmla="*/ 1417834 w 2640458"/>
              <a:gd name="connsiteY3" fmla="*/ 2137025 h 2137025"/>
              <a:gd name="connsiteX4" fmla="*/ 657546 w 2640458"/>
              <a:gd name="connsiteY4" fmla="*/ 976044 h 2137025"/>
              <a:gd name="connsiteX0" fmla="*/ 667821 w 2650733"/>
              <a:gd name="connsiteY0" fmla="*/ 976044 h 2137025"/>
              <a:gd name="connsiteX1" fmla="*/ 0 w 2650733"/>
              <a:gd name="connsiteY1" fmla="*/ 20548 h 2137025"/>
              <a:gd name="connsiteX2" fmla="*/ 2650733 w 2650733"/>
              <a:gd name="connsiteY2" fmla="*/ 0 h 2137025"/>
              <a:gd name="connsiteX3" fmla="*/ 1428109 w 2650733"/>
              <a:gd name="connsiteY3" fmla="*/ 2137025 h 2137025"/>
              <a:gd name="connsiteX4" fmla="*/ 667821 w 2650733"/>
              <a:gd name="connsiteY4" fmla="*/ 976044 h 2137025"/>
              <a:gd name="connsiteX0" fmla="*/ 729466 w 2712378"/>
              <a:gd name="connsiteY0" fmla="*/ 986318 h 2147299"/>
              <a:gd name="connsiteX1" fmla="*/ 0 w 2712378"/>
              <a:gd name="connsiteY1" fmla="*/ 0 h 2147299"/>
              <a:gd name="connsiteX2" fmla="*/ 2712378 w 2712378"/>
              <a:gd name="connsiteY2" fmla="*/ 10274 h 2147299"/>
              <a:gd name="connsiteX3" fmla="*/ 1489754 w 2712378"/>
              <a:gd name="connsiteY3" fmla="*/ 2147299 h 2147299"/>
              <a:gd name="connsiteX4" fmla="*/ 729466 w 2712378"/>
              <a:gd name="connsiteY4" fmla="*/ 986318 h 2147299"/>
              <a:gd name="connsiteX0" fmla="*/ 0 w 1982912"/>
              <a:gd name="connsiteY0" fmla="*/ 1243172 h 2404153"/>
              <a:gd name="connsiteX1" fmla="*/ 750013 w 1982912"/>
              <a:gd name="connsiteY1" fmla="*/ 0 h 2404153"/>
              <a:gd name="connsiteX2" fmla="*/ 1982912 w 1982912"/>
              <a:gd name="connsiteY2" fmla="*/ 267128 h 2404153"/>
              <a:gd name="connsiteX3" fmla="*/ 760288 w 1982912"/>
              <a:gd name="connsiteY3" fmla="*/ 2404153 h 2404153"/>
              <a:gd name="connsiteX4" fmla="*/ 0 w 1982912"/>
              <a:gd name="connsiteY4" fmla="*/ 1243172 h 2404153"/>
              <a:gd name="connsiteX0" fmla="*/ 0 w 1232899"/>
              <a:gd name="connsiteY0" fmla="*/ 1191802 h 2404153"/>
              <a:gd name="connsiteX1" fmla="*/ 0 w 1232899"/>
              <a:gd name="connsiteY1" fmla="*/ 0 h 2404153"/>
              <a:gd name="connsiteX2" fmla="*/ 1232899 w 1232899"/>
              <a:gd name="connsiteY2" fmla="*/ 267128 h 2404153"/>
              <a:gd name="connsiteX3" fmla="*/ 10275 w 1232899"/>
              <a:gd name="connsiteY3" fmla="*/ 2404153 h 2404153"/>
              <a:gd name="connsiteX4" fmla="*/ 0 w 1232899"/>
              <a:gd name="connsiteY4" fmla="*/ 1191802 h 2404153"/>
              <a:gd name="connsiteX0" fmla="*/ 0 w 4407613"/>
              <a:gd name="connsiteY0" fmla="*/ 1191802 h 2404153"/>
              <a:gd name="connsiteX1" fmla="*/ 0 w 4407613"/>
              <a:gd name="connsiteY1" fmla="*/ 0 h 2404153"/>
              <a:gd name="connsiteX2" fmla="*/ 4407613 w 4407613"/>
              <a:gd name="connsiteY2" fmla="*/ 2383604 h 2404153"/>
              <a:gd name="connsiteX3" fmla="*/ 10275 w 4407613"/>
              <a:gd name="connsiteY3" fmla="*/ 2404153 h 2404153"/>
              <a:gd name="connsiteX4" fmla="*/ 0 w 4407613"/>
              <a:gd name="connsiteY4" fmla="*/ 1191802 h 240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7613" h="2404153">
                <a:moveTo>
                  <a:pt x="0" y="1191802"/>
                </a:moveTo>
                <a:lnTo>
                  <a:pt x="0" y="0"/>
                </a:lnTo>
                <a:lnTo>
                  <a:pt x="4407613" y="2383604"/>
                </a:lnTo>
                <a:lnTo>
                  <a:pt x="10275" y="2404153"/>
                </a:lnTo>
                <a:lnTo>
                  <a:pt x="0" y="1191802"/>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pic>
        <p:nvPicPr>
          <p:cNvPr id="1032" name="Picture 8" descr="Image result for atk aerospace">
            <a:extLst>
              <a:ext uri="{FF2B5EF4-FFF2-40B4-BE49-F238E27FC236}">
                <a16:creationId xmlns:a16="http://schemas.microsoft.com/office/drawing/2014/main" id="{43D9CFA4-A351-4D45-B07A-DF98EF1A3DDB}"/>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9833" y="3250827"/>
            <a:ext cx="1269480" cy="4326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690EA02-C27F-4D32-A65F-2FBD91B5BEFA}"/>
              </a:ext>
            </a:extLst>
          </p:cNvPr>
          <p:cNvSpPr txBox="1"/>
          <p:nvPr/>
        </p:nvSpPr>
        <p:spPr>
          <a:xfrm>
            <a:off x="738551" y="709138"/>
            <a:ext cx="2790706" cy="415498"/>
          </a:xfrm>
          <a:prstGeom prst="rect">
            <a:avLst/>
          </a:prstGeom>
          <a:noFill/>
        </p:spPr>
        <p:txBody>
          <a:bodyPr wrap="square" rtlCol="0">
            <a:spAutoFit/>
          </a:bodyPr>
          <a:lstStyle/>
          <a:p>
            <a:r>
              <a:rPr lang="fr-FR" sz="2100">
                <a:solidFill>
                  <a:schemeClr val="accent2"/>
                </a:solidFill>
                <a:latin typeface="Lato Light" panose="020F0302020204030203" pitchFamily="34" charset="0"/>
                <a:ea typeface="Lato" panose="020F0502020204030203" pitchFamily="34" charset="0"/>
                <a:cs typeface="Lato" panose="020F0502020204030203" pitchFamily="34" charset="0"/>
              </a:rPr>
              <a:t>Pensez différemment</a:t>
            </a:r>
          </a:p>
        </p:txBody>
      </p:sp>
      <p:pic>
        <p:nvPicPr>
          <p:cNvPr id="6" name="Picture 5">
            <a:extLst>
              <a:ext uri="{FF2B5EF4-FFF2-40B4-BE49-F238E27FC236}">
                <a16:creationId xmlns:a16="http://schemas.microsoft.com/office/drawing/2014/main" id="{37F120B1-57BB-47B7-9BE3-277787AEA160}"/>
              </a:ext>
            </a:extLst>
          </p:cNvPr>
          <p:cNvPicPr>
            <a:picLocks noChangeAspect="1"/>
          </p:cNvPicPr>
          <p:nvPr/>
        </p:nvPicPr>
        <p:blipFill rotWithShape="1">
          <a:blip r:embed="rId4">
            <a:extLst>
              <a:ext uri="{28A0092B-C50C-407E-A947-70E740481C1C}">
                <a14:useLocalDpi xmlns:a14="http://schemas.microsoft.com/office/drawing/2010/main" val="0"/>
              </a:ext>
            </a:extLst>
          </a:blip>
          <a:srcRect l="2345" t="8584" r="19777" b="13181"/>
          <a:stretch/>
        </p:blipFill>
        <p:spPr>
          <a:xfrm>
            <a:off x="5711027" y="-19070"/>
            <a:ext cx="3813974" cy="2682024"/>
          </a:xfrm>
          <a:prstGeom prst="rect">
            <a:avLst/>
          </a:prstGeom>
        </p:spPr>
      </p:pic>
    </p:spTree>
    <p:extLst>
      <p:ext uri="{BB962C8B-B14F-4D97-AF65-F5344CB8AC3E}">
        <p14:creationId xmlns:p14="http://schemas.microsoft.com/office/powerpoint/2010/main" val="222357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rapezoid 30">
            <a:extLst>
              <a:ext uri="{FF2B5EF4-FFF2-40B4-BE49-F238E27FC236}">
                <a16:creationId xmlns:a16="http://schemas.microsoft.com/office/drawing/2014/main" id="{4CDB0E98-58C3-43F3-84D8-F267F5D4FCBE}"/>
              </a:ext>
            </a:extLst>
          </p:cNvPr>
          <p:cNvSpPr/>
          <p:nvPr/>
        </p:nvSpPr>
        <p:spPr>
          <a:xfrm flipH="1">
            <a:off x="3595975" y="5785714"/>
            <a:ext cx="2967691" cy="1072286"/>
          </a:xfrm>
          <a:custGeom>
            <a:avLst/>
            <a:gdLst>
              <a:gd name="connsiteX0" fmla="*/ 0 w 2989780"/>
              <a:gd name="connsiteY0" fmla="*/ 1808251 h 1808251"/>
              <a:gd name="connsiteX1" fmla="*/ 452063 w 2989780"/>
              <a:gd name="connsiteY1" fmla="*/ 0 h 1808251"/>
              <a:gd name="connsiteX2" fmla="*/ 2537717 w 2989780"/>
              <a:gd name="connsiteY2" fmla="*/ 0 h 1808251"/>
              <a:gd name="connsiteX3" fmla="*/ 2989780 w 2989780"/>
              <a:gd name="connsiteY3" fmla="*/ 1808251 h 1808251"/>
              <a:gd name="connsiteX4" fmla="*/ 0 w 2989780"/>
              <a:gd name="connsiteY4" fmla="*/ 1808251 h 1808251"/>
              <a:gd name="connsiteX0" fmla="*/ 0 w 2537717"/>
              <a:gd name="connsiteY0" fmla="*/ 1808251 h 1808251"/>
              <a:gd name="connsiteX1" fmla="*/ 452063 w 2537717"/>
              <a:gd name="connsiteY1" fmla="*/ 0 h 1808251"/>
              <a:gd name="connsiteX2" fmla="*/ 2537717 w 2537717"/>
              <a:gd name="connsiteY2" fmla="*/ 0 h 1808251"/>
              <a:gd name="connsiteX3" fmla="*/ 2352782 w 2537717"/>
              <a:gd name="connsiteY3" fmla="*/ 1633591 h 1808251"/>
              <a:gd name="connsiteX4" fmla="*/ 0 w 2537717"/>
              <a:gd name="connsiteY4" fmla="*/ 1808251 h 1808251"/>
              <a:gd name="connsiteX0" fmla="*/ 0 w 3575406"/>
              <a:gd name="connsiteY0" fmla="*/ 2311685 h 2311685"/>
              <a:gd name="connsiteX1" fmla="*/ 452063 w 3575406"/>
              <a:gd name="connsiteY1" fmla="*/ 503434 h 2311685"/>
              <a:gd name="connsiteX2" fmla="*/ 3575406 w 3575406"/>
              <a:gd name="connsiteY2" fmla="*/ 0 h 2311685"/>
              <a:gd name="connsiteX3" fmla="*/ 2352782 w 3575406"/>
              <a:gd name="connsiteY3" fmla="*/ 2137025 h 2311685"/>
              <a:gd name="connsiteX4" fmla="*/ 0 w 3575406"/>
              <a:gd name="connsiteY4" fmla="*/ 2311685 h 2311685"/>
              <a:gd name="connsiteX0" fmla="*/ 0 w 3575406"/>
              <a:gd name="connsiteY0" fmla="*/ 2311685 h 2311685"/>
              <a:gd name="connsiteX1" fmla="*/ 934948 w 3575406"/>
              <a:gd name="connsiteY1" fmla="*/ 20548 h 2311685"/>
              <a:gd name="connsiteX2" fmla="*/ 3575406 w 3575406"/>
              <a:gd name="connsiteY2" fmla="*/ 0 h 2311685"/>
              <a:gd name="connsiteX3" fmla="*/ 2352782 w 3575406"/>
              <a:gd name="connsiteY3" fmla="*/ 2137025 h 2311685"/>
              <a:gd name="connsiteX4" fmla="*/ 0 w 3575406"/>
              <a:gd name="connsiteY4" fmla="*/ 2311685 h 2311685"/>
              <a:gd name="connsiteX0" fmla="*/ 657546 w 2640458"/>
              <a:gd name="connsiteY0" fmla="*/ 976044 h 2137025"/>
              <a:gd name="connsiteX1" fmla="*/ 0 w 2640458"/>
              <a:gd name="connsiteY1" fmla="*/ 20548 h 2137025"/>
              <a:gd name="connsiteX2" fmla="*/ 2640458 w 2640458"/>
              <a:gd name="connsiteY2" fmla="*/ 0 h 2137025"/>
              <a:gd name="connsiteX3" fmla="*/ 1417834 w 2640458"/>
              <a:gd name="connsiteY3" fmla="*/ 2137025 h 2137025"/>
              <a:gd name="connsiteX4" fmla="*/ 657546 w 2640458"/>
              <a:gd name="connsiteY4" fmla="*/ 976044 h 2137025"/>
              <a:gd name="connsiteX0" fmla="*/ 667821 w 2650733"/>
              <a:gd name="connsiteY0" fmla="*/ 976044 h 2137025"/>
              <a:gd name="connsiteX1" fmla="*/ 0 w 2650733"/>
              <a:gd name="connsiteY1" fmla="*/ 20548 h 2137025"/>
              <a:gd name="connsiteX2" fmla="*/ 2650733 w 2650733"/>
              <a:gd name="connsiteY2" fmla="*/ 0 h 2137025"/>
              <a:gd name="connsiteX3" fmla="*/ 1428109 w 2650733"/>
              <a:gd name="connsiteY3" fmla="*/ 2137025 h 2137025"/>
              <a:gd name="connsiteX4" fmla="*/ 667821 w 2650733"/>
              <a:gd name="connsiteY4" fmla="*/ 976044 h 2137025"/>
              <a:gd name="connsiteX0" fmla="*/ 729466 w 2712378"/>
              <a:gd name="connsiteY0" fmla="*/ 986318 h 2147299"/>
              <a:gd name="connsiteX1" fmla="*/ 0 w 2712378"/>
              <a:gd name="connsiteY1" fmla="*/ 0 h 2147299"/>
              <a:gd name="connsiteX2" fmla="*/ 2712378 w 2712378"/>
              <a:gd name="connsiteY2" fmla="*/ 10274 h 2147299"/>
              <a:gd name="connsiteX3" fmla="*/ 1489754 w 2712378"/>
              <a:gd name="connsiteY3" fmla="*/ 2147299 h 2147299"/>
              <a:gd name="connsiteX4" fmla="*/ 729466 w 2712378"/>
              <a:gd name="connsiteY4" fmla="*/ 986318 h 2147299"/>
              <a:gd name="connsiteX0" fmla="*/ 0 w 1982912"/>
              <a:gd name="connsiteY0" fmla="*/ 1243172 h 2404153"/>
              <a:gd name="connsiteX1" fmla="*/ 750013 w 1982912"/>
              <a:gd name="connsiteY1" fmla="*/ 0 h 2404153"/>
              <a:gd name="connsiteX2" fmla="*/ 1982912 w 1982912"/>
              <a:gd name="connsiteY2" fmla="*/ 267128 h 2404153"/>
              <a:gd name="connsiteX3" fmla="*/ 760288 w 1982912"/>
              <a:gd name="connsiteY3" fmla="*/ 2404153 h 2404153"/>
              <a:gd name="connsiteX4" fmla="*/ 0 w 1982912"/>
              <a:gd name="connsiteY4" fmla="*/ 1243172 h 2404153"/>
              <a:gd name="connsiteX0" fmla="*/ 0 w 1232899"/>
              <a:gd name="connsiteY0" fmla="*/ 1191802 h 2404153"/>
              <a:gd name="connsiteX1" fmla="*/ 0 w 1232899"/>
              <a:gd name="connsiteY1" fmla="*/ 0 h 2404153"/>
              <a:gd name="connsiteX2" fmla="*/ 1232899 w 1232899"/>
              <a:gd name="connsiteY2" fmla="*/ 267128 h 2404153"/>
              <a:gd name="connsiteX3" fmla="*/ 10275 w 1232899"/>
              <a:gd name="connsiteY3" fmla="*/ 2404153 h 2404153"/>
              <a:gd name="connsiteX4" fmla="*/ 0 w 1232899"/>
              <a:gd name="connsiteY4" fmla="*/ 1191802 h 2404153"/>
              <a:gd name="connsiteX0" fmla="*/ 0 w 4407613"/>
              <a:gd name="connsiteY0" fmla="*/ 1191802 h 2404153"/>
              <a:gd name="connsiteX1" fmla="*/ 0 w 4407613"/>
              <a:gd name="connsiteY1" fmla="*/ 0 h 2404153"/>
              <a:gd name="connsiteX2" fmla="*/ 4407613 w 4407613"/>
              <a:gd name="connsiteY2" fmla="*/ 2383604 h 2404153"/>
              <a:gd name="connsiteX3" fmla="*/ 10275 w 4407613"/>
              <a:gd name="connsiteY3" fmla="*/ 2404153 h 2404153"/>
              <a:gd name="connsiteX4" fmla="*/ 0 w 4407613"/>
              <a:gd name="connsiteY4" fmla="*/ 1191802 h 240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7613" h="2404153">
                <a:moveTo>
                  <a:pt x="0" y="1191802"/>
                </a:moveTo>
                <a:lnTo>
                  <a:pt x="0" y="0"/>
                </a:lnTo>
                <a:lnTo>
                  <a:pt x="4407613" y="2383604"/>
                </a:lnTo>
                <a:lnTo>
                  <a:pt x="10275" y="2404153"/>
                </a:lnTo>
                <a:lnTo>
                  <a:pt x="0" y="1191802"/>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6" name="Rectangle 35">
            <a:extLst>
              <a:ext uri="{FF2B5EF4-FFF2-40B4-BE49-F238E27FC236}">
                <a16:creationId xmlns:a16="http://schemas.microsoft.com/office/drawing/2014/main" id="{D2FBBBCF-E761-4720-B50A-759256C3EC73}"/>
              </a:ext>
            </a:extLst>
          </p:cNvPr>
          <p:cNvSpPr/>
          <p:nvPr/>
        </p:nvSpPr>
        <p:spPr>
          <a:xfrm>
            <a:off x="6567015" y="2830754"/>
            <a:ext cx="2957985" cy="4017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7" name="Trapezoid 30">
            <a:extLst>
              <a:ext uri="{FF2B5EF4-FFF2-40B4-BE49-F238E27FC236}">
                <a16:creationId xmlns:a16="http://schemas.microsoft.com/office/drawing/2014/main" id="{16D0F49E-B9FE-483D-A490-E8CE9F58602C}"/>
              </a:ext>
            </a:extLst>
          </p:cNvPr>
          <p:cNvSpPr/>
          <p:nvPr/>
        </p:nvSpPr>
        <p:spPr>
          <a:xfrm>
            <a:off x="6567013" y="5785715"/>
            <a:ext cx="2968233" cy="1072286"/>
          </a:xfrm>
          <a:custGeom>
            <a:avLst/>
            <a:gdLst>
              <a:gd name="connsiteX0" fmla="*/ 0 w 2989780"/>
              <a:gd name="connsiteY0" fmla="*/ 1808251 h 1808251"/>
              <a:gd name="connsiteX1" fmla="*/ 452063 w 2989780"/>
              <a:gd name="connsiteY1" fmla="*/ 0 h 1808251"/>
              <a:gd name="connsiteX2" fmla="*/ 2537717 w 2989780"/>
              <a:gd name="connsiteY2" fmla="*/ 0 h 1808251"/>
              <a:gd name="connsiteX3" fmla="*/ 2989780 w 2989780"/>
              <a:gd name="connsiteY3" fmla="*/ 1808251 h 1808251"/>
              <a:gd name="connsiteX4" fmla="*/ 0 w 2989780"/>
              <a:gd name="connsiteY4" fmla="*/ 1808251 h 1808251"/>
              <a:gd name="connsiteX0" fmla="*/ 0 w 2537717"/>
              <a:gd name="connsiteY0" fmla="*/ 1808251 h 1808251"/>
              <a:gd name="connsiteX1" fmla="*/ 452063 w 2537717"/>
              <a:gd name="connsiteY1" fmla="*/ 0 h 1808251"/>
              <a:gd name="connsiteX2" fmla="*/ 2537717 w 2537717"/>
              <a:gd name="connsiteY2" fmla="*/ 0 h 1808251"/>
              <a:gd name="connsiteX3" fmla="*/ 2352782 w 2537717"/>
              <a:gd name="connsiteY3" fmla="*/ 1633591 h 1808251"/>
              <a:gd name="connsiteX4" fmla="*/ 0 w 2537717"/>
              <a:gd name="connsiteY4" fmla="*/ 1808251 h 1808251"/>
              <a:gd name="connsiteX0" fmla="*/ 0 w 3575406"/>
              <a:gd name="connsiteY0" fmla="*/ 2311685 h 2311685"/>
              <a:gd name="connsiteX1" fmla="*/ 452063 w 3575406"/>
              <a:gd name="connsiteY1" fmla="*/ 503434 h 2311685"/>
              <a:gd name="connsiteX2" fmla="*/ 3575406 w 3575406"/>
              <a:gd name="connsiteY2" fmla="*/ 0 h 2311685"/>
              <a:gd name="connsiteX3" fmla="*/ 2352782 w 3575406"/>
              <a:gd name="connsiteY3" fmla="*/ 2137025 h 2311685"/>
              <a:gd name="connsiteX4" fmla="*/ 0 w 3575406"/>
              <a:gd name="connsiteY4" fmla="*/ 2311685 h 2311685"/>
              <a:gd name="connsiteX0" fmla="*/ 0 w 3575406"/>
              <a:gd name="connsiteY0" fmla="*/ 2311685 h 2311685"/>
              <a:gd name="connsiteX1" fmla="*/ 934948 w 3575406"/>
              <a:gd name="connsiteY1" fmla="*/ 20548 h 2311685"/>
              <a:gd name="connsiteX2" fmla="*/ 3575406 w 3575406"/>
              <a:gd name="connsiteY2" fmla="*/ 0 h 2311685"/>
              <a:gd name="connsiteX3" fmla="*/ 2352782 w 3575406"/>
              <a:gd name="connsiteY3" fmla="*/ 2137025 h 2311685"/>
              <a:gd name="connsiteX4" fmla="*/ 0 w 3575406"/>
              <a:gd name="connsiteY4" fmla="*/ 2311685 h 2311685"/>
              <a:gd name="connsiteX0" fmla="*/ 657546 w 2640458"/>
              <a:gd name="connsiteY0" fmla="*/ 976044 h 2137025"/>
              <a:gd name="connsiteX1" fmla="*/ 0 w 2640458"/>
              <a:gd name="connsiteY1" fmla="*/ 20548 h 2137025"/>
              <a:gd name="connsiteX2" fmla="*/ 2640458 w 2640458"/>
              <a:gd name="connsiteY2" fmla="*/ 0 h 2137025"/>
              <a:gd name="connsiteX3" fmla="*/ 1417834 w 2640458"/>
              <a:gd name="connsiteY3" fmla="*/ 2137025 h 2137025"/>
              <a:gd name="connsiteX4" fmla="*/ 657546 w 2640458"/>
              <a:gd name="connsiteY4" fmla="*/ 976044 h 2137025"/>
              <a:gd name="connsiteX0" fmla="*/ 667821 w 2650733"/>
              <a:gd name="connsiteY0" fmla="*/ 976044 h 2137025"/>
              <a:gd name="connsiteX1" fmla="*/ 0 w 2650733"/>
              <a:gd name="connsiteY1" fmla="*/ 20548 h 2137025"/>
              <a:gd name="connsiteX2" fmla="*/ 2650733 w 2650733"/>
              <a:gd name="connsiteY2" fmla="*/ 0 h 2137025"/>
              <a:gd name="connsiteX3" fmla="*/ 1428109 w 2650733"/>
              <a:gd name="connsiteY3" fmla="*/ 2137025 h 2137025"/>
              <a:gd name="connsiteX4" fmla="*/ 667821 w 2650733"/>
              <a:gd name="connsiteY4" fmla="*/ 976044 h 2137025"/>
              <a:gd name="connsiteX0" fmla="*/ 729466 w 2712378"/>
              <a:gd name="connsiteY0" fmla="*/ 986318 h 2147299"/>
              <a:gd name="connsiteX1" fmla="*/ 0 w 2712378"/>
              <a:gd name="connsiteY1" fmla="*/ 0 h 2147299"/>
              <a:gd name="connsiteX2" fmla="*/ 2712378 w 2712378"/>
              <a:gd name="connsiteY2" fmla="*/ 10274 h 2147299"/>
              <a:gd name="connsiteX3" fmla="*/ 1489754 w 2712378"/>
              <a:gd name="connsiteY3" fmla="*/ 2147299 h 2147299"/>
              <a:gd name="connsiteX4" fmla="*/ 729466 w 2712378"/>
              <a:gd name="connsiteY4" fmla="*/ 986318 h 2147299"/>
              <a:gd name="connsiteX0" fmla="*/ 0 w 1982912"/>
              <a:gd name="connsiteY0" fmla="*/ 1243172 h 2404153"/>
              <a:gd name="connsiteX1" fmla="*/ 750013 w 1982912"/>
              <a:gd name="connsiteY1" fmla="*/ 0 h 2404153"/>
              <a:gd name="connsiteX2" fmla="*/ 1982912 w 1982912"/>
              <a:gd name="connsiteY2" fmla="*/ 267128 h 2404153"/>
              <a:gd name="connsiteX3" fmla="*/ 760288 w 1982912"/>
              <a:gd name="connsiteY3" fmla="*/ 2404153 h 2404153"/>
              <a:gd name="connsiteX4" fmla="*/ 0 w 1982912"/>
              <a:gd name="connsiteY4" fmla="*/ 1243172 h 2404153"/>
              <a:gd name="connsiteX0" fmla="*/ 0 w 1232899"/>
              <a:gd name="connsiteY0" fmla="*/ 1191802 h 2404153"/>
              <a:gd name="connsiteX1" fmla="*/ 0 w 1232899"/>
              <a:gd name="connsiteY1" fmla="*/ 0 h 2404153"/>
              <a:gd name="connsiteX2" fmla="*/ 1232899 w 1232899"/>
              <a:gd name="connsiteY2" fmla="*/ 267128 h 2404153"/>
              <a:gd name="connsiteX3" fmla="*/ 10275 w 1232899"/>
              <a:gd name="connsiteY3" fmla="*/ 2404153 h 2404153"/>
              <a:gd name="connsiteX4" fmla="*/ 0 w 1232899"/>
              <a:gd name="connsiteY4" fmla="*/ 1191802 h 2404153"/>
              <a:gd name="connsiteX0" fmla="*/ 0 w 4407613"/>
              <a:gd name="connsiteY0" fmla="*/ 1191802 h 2404153"/>
              <a:gd name="connsiteX1" fmla="*/ 0 w 4407613"/>
              <a:gd name="connsiteY1" fmla="*/ 0 h 2404153"/>
              <a:gd name="connsiteX2" fmla="*/ 4407613 w 4407613"/>
              <a:gd name="connsiteY2" fmla="*/ 2383604 h 2404153"/>
              <a:gd name="connsiteX3" fmla="*/ 10275 w 4407613"/>
              <a:gd name="connsiteY3" fmla="*/ 2404153 h 2404153"/>
              <a:gd name="connsiteX4" fmla="*/ 0 w 4407613"/>
              <a:gd name="connsiteY4" fmla="*/ 1191802 h 240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7613" h="2404153">
                <a:moveTo>
                  <a:pt x="0" y="1191802"/>
                </a:moveTo>
                <a:lnTo>
                  <a:pt x="0" y="0"/>
                </a:lnTo>
                <a:lnTo>
                  <a:pt x="4407613" y="2383604"/>
                </a:lnTo>
                <a:lnTo>
                  <a:pt x="10275" y="2404153"/>
                </a:lnTo>
                <a:lnTo>
                  <a:pt x="0" y="1191802"/>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8" name="Trapezoid 30">
            <a:extLst>
              <a:ext uri="{FF2B5EF4-FFF2-40B4-BE49-F238E27FC236}">
                <a16:creationId xmlns:a16="http://schemas.microsoft.com/office/drawing/2014/main" id="{E0AFD94C-661C-45F2-A132-68CBC531137C}"/>
              </a:ext>
            </a:extLst>
          </p:cNvPr>
          <p:cNvSpPr/>
          <p:nvPr/>
        </p:nvSpPr>
        <p:spPr>
          <a:xfrm rot="10800000">
            <a:off x="6578137" y="2854084"/>
            <a:ext cx="2945985" cy="1064249"/>
          </a:xfrm>
          <a:custGeom>
            <a:avLst/>
            <a:gdLst>
              <a:gd name="connsiteX0" fmla="*/ 0 w 2989780"/>
              <a:gd name="connsiteY0" fmla="*/ 1808251 h 1808251"/>
              <a:gd name="connsiteX1" fmla="*/ 452063 w 2989780"/>
              <a:gd name="connsiteY1" fmla="*/ 0 h 1808251"/>
              <a:gd name="connsiteX2" fmla="*/ 2537717 w 2989780"/>
              <a:gd name="connsiteY2" fmla="*/ 0 h 1808251"/>
              <a:gd name="connsiteX3" fmla="*/ 2989780 w 2989780"/>
              <a:gd name="connsiteY3" fmla="*/ 1808251 h 1808251"/>
              <a:gd name="connsiteX4" fmla="*/ 0 w 2989780"/>
              <a:gd name="connsiteY4" fmla="*/ 1808251 h 1808251"/>
              <a:gd name="connsiteX0" fmla="*/ 0 w 2537717"/>
              <a:gd name="connsiteY0" fmla="*/ 1808251 h 1808251"/>
              <a:gd name="connsiteX1" fmla="*/ 452063 w 2537717"/>
              <a:gd name="connsiteY1" fmla="*/ 0 h 1808251"/>
              <a:gd name="connsiteX2" fmla="*/ 2537717 w 2537717"/>
              <a:gd name="connsiteY2" fmla="*/ 0 h 1808251"/>
              <a:gd name="connsiteX3" fmla="*/ 2352782 w 2537717"/>
              <a:gd name="connsiteY3" fmla="*/ 1633591 h 1808251"/>
              <a:gd name="connsiteX4" fmla="*/ 0 w 2537717"/>
              <a:gd name="connsiteY4" fmla="*/ 1808251 h 1808251"/>
              <a:gd name="connsiteX0" fmla="*/ 0 w 3575406"/>
              <a:gd name="connsiteY0" fmla="*/ 2311685 h 2311685"/>
              <a:gd name="connsiteX1" fmla="*/ 452063 w 3575406"/>
              <a:gd name="connsiteY1" fmla="*/ 503434 h 2311685"/>
              <a:gd name="connsiteX2" fmla="*/ 3575406 w 3575406"/>
              <a:gd name="connsiteY2" fmla="*/ 0 h 2311685"/>
              <a:gd name="connsiteX3" fmla="*/ 2352782 w 3575406"/>
              <a:gd name="connsiteY3" fmla="*/ 2137025 h 2311685"/>
              <a:gd name="connsiteX4" fmla="*/ 0 w 3575406"/>
              <a:gd name="connsiteY4" fmla="*/ 2311685 h 2311685"/>
              <a:gd name="connsiteX0" fmla="*/ 0 w 3575406"/>
              <a:gd name="connsiteY0" fmla="*/ 2311685 h 2311685"/>
              <a:gd name="connsiteX1" fmla="*/ 934948 w 3575406"/>
              <a:gd name="connsiteY1" fmla="*/ 20548 h 2311685"/>
              <a:gd name="connsiteX2" fmla="*/ 3575406 w 3575406"/>
              <a:gd name="connsiteY2" fmla="*/ 0 h 2311685"/>
              <a:gd name="connsiteX3" fmla="*/ 2352782 w 3575406"/>
              <a:gd name="connsiteY3" fmla="*/ 2137025 h 2311685"/>
              <a:gd name="connsiteX4" fmla="*/ 0 w 3575406"/>
              <a:gd name="connsiteY4" fmla="*/ 2311685 h 2311685"/>
              <a:gd name="connsiteX0" fmla="*/ 657546 w 2640458"/>
              <a:gd name="connsiteY0" fmla="*/ 976044 h 2137025"/>
              <a:gd name="connsiteX1" fmla="*/ 0 w 2640458"/>
              <a:gd name="connsiteY1" fmla="*/ 20548 h 2137025"/>
              <a:gd name="connsiteX2" fmla="*/ 2640458 w 2640458"/>
              <a:gd name="connsiteY2" fmla="*/ 0 h 2137025"/>
              <a:gd name="connsiteX3" fmla="*/ 1417834 w 2640458"/>
              <a:gd name="connsiteY3" fmla="*/ 2137025 h 2137025"/>
              <a:gd name="connsiteX4" fmla="*/ 657546 w 2640458"/>
              <a:gd name="connsiteY4" fmla="*/ 976044 h 2137025"/>
              <a:gd name="connsiteX0" fmla="*/ 667821 w 2650733"/>
              <a:gd name="connsiteY0" fmla="*/ 976044 h 2137025"/>
              <a:gd name="connsiteX1" fmla="*/ 0 w 2650733"/>
              <a:gd name="connsiteY1" fmla="*/ 20548 h 2137025"/>
              <a:gd name="connsiteX2" fmla="*/ 2650733 w 2650733"/>
              <a:gd name="connsiteY2" fmla="*/ 0 h 2137025"/>
              <a:gd name="connsiteX3" fmla="*/ 1428109 w 2650733"/>
              <a:gd name="connsiteY3" fmla="*/ 2137025 h 2137025"/>
              <a:gd name="connsiteX4" fmla="*/ 667821 w 2650733"/>
              <a:gd name="connsiteY4" fmla="*/ 976044 h 2137025"/>
              <a:gd name="connsiteX0" fmla="*/ 729466 w 2712378"/>
              <a:gd name="connsiteY0" fmla="*/ 986318 h 2147299"/>
              <a:gd name="connsiteX1" fmla="*/ 0 w 2712378"/>
              <a:gd name="connsiteY1" fmla="*/ 0 h 2147299"/>
              <a:gd name="connsiteX2" fmla="*/ 2712378 w 2712378"/>
              <a:gd name="connsiteY2" fmla="*/ 10274 h 2147299"/>
              <a:gd name="connsiteX3" fmla="*/ 1489754 w 2712378"/>
              <a:gd name="connsiteY3" fmla="*/ 2147299 h 2147299"/>
              <a:gd name="connsiteX4" fmla="*/ 729466 w 2712378"/>
              <a:gd name="connsiteY4" fmla="*/ 986318 h 2147299"/>
              <a:gd name="connsiteX0" fmla="*/ 0 w 1982912"/>
              <a:gd name="connsiteY0" fmla="*/ 1243172 h 2404153"/>
              <a:gd name="connsiteX1" fmla="*/ 750013 w 1982912"/>
              <a:gd name="connsiteY1" fmla="*/ 0 h 2404153"/>
              <a:gd name="connsiteX2" fmla="*/ 1982912 w 1982912"/>
              <a:gd name="connsiteY2" fmla="*/ 267128 h 2404153"/>
              <a:gd name="connsiteX3" fmla="*/ 760288 w 1982912"/>
              <a:gd name="connsiteY3" fmla="*/ 2404153 h 2404153"/>
              <a:gd name="connsiteX4" fmla="*/ 0 w 1982912"/>
              <a:gd name="connsiteY4" fmla="*/ 1243172 h 2404153"/>
              <a:gd name="connsiteX0" fmla="*/ 0 w 1232899"/>
              <a:gd name="connsiteY0" fmla="*/ 1191802 h 2404153"/>
              <a:gd name="connsiteX1" fmla="*/ 0 w 1232899"/>
              <a:gd name="connsiteY1" fmla="*/ 0 h 2404153"/>
              <a:gd name="connsiteX2" fmla="*/ 1232899 w 1232899"/>
              <a:gd name="connsiteY2" fmla="*/ 267128 h 2404153"/>
              <a:gd name="connsiteX3" fmla="*/ 10275 w 1232899"/>
              <a:gd name="connsiteY3" fmla="*/ 2404153 h 2404153"/>
              <a:gd name="connsiteX4" fmla="*/ 0 w 1232899"/>
              <a:gd name="connsiteY4" fmla="*/ 1191802 h 2404153"/>
              <a:gd name="connsiteX0" fmla="*/ 0 w 4407613"/>
              <a:gd name="connsiteY0" fmla="*/ 1191802 h 2404153"/>
              <a:gd name="connsiteX1" fmla="*/ 0 w 4407613"/>
              <a:gd name="connsiteY1" fmla="*/ 0 h 2404153"/>
              <a:gd name="connsiteX2" fmla="*/ 4407613 w 4407613"/>
              <a:gd name="connsiteY2" fmla="*/ 2383604 h 2404153"/>
              <a:gd name="connsiteX3" fmla="*/ 10275 w 4407613"/>
              <a:gd name="connsiteY3" fmla="*/ 2404153 h 2404153"/>
              <a:gd name="connsiteX4" fmla="*/ 0 w 4407613"/>
              <a:gd name="connsiteY4" fmla="*/ 1191802 h 240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7613" h="2404153">
                <a:moveTo>
                  <a:pt x="0" y="1191802"/>
                </a:moveTo>
                <a:lnTo>
                  <a:pt x="0" y="0"/>
                </a:lnTo>
                <a:lnTo>
                  <a:pt x="4407613" y="2383604"/>
                </a:lnTo>
                <a:lnTo>
                  <a:pt x="10275" y="2404153"/>
                </a:lnTo>
                <a:lnTo>
                  <a:pt x="0" y="1191802"/>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9" name="Trapezoid 30">
            <a:extLst>
              <a:ext uri="{FF2B5EF4-FFF2-40B4-BE49-F238E27FC236}">
                <a16:creationId xmlns:a16="http://schemas.microsoft.com/office/drawing/2014/main" id="{ACE06CF9-E2B4-4936-98D0-51F45745D6EF}"/>
              </a:ext>
            </a:extLst>
          </p:cNvPr>
          <p:cNvSpPr/>
          <p:nvPr/>
        </p:nvSpPr>
        <p:spPr>
          <a:xfrm>
            <a:off x="381000" y="5785715"/>
            <a:ext cx="2968233" cy="1072286"/>
          </a:xfrm>
          <a:custGeom>
            <a:avLst/>
            <a:gdLst>
              <a:gd name="connsiteX0" fmla="*/ 0 w 2989780"/>
              <a:gd name="connsiteY0" fmla="*/ 1808251 h 1808251"/>
              <a:gd name="connsiteX1" fmla="*/ 452063 w 2989780"/>
              <a:gd name="connsiteY1" fmla="*/ 0 h 1808251"/>
              <a:gd name="connsiteX2" fmla="*/ 2537717 w 2989780"/>
              <a:gd name="connsiteY2" fmla="*/ 0 h 1808251"/>
              <a:gd name="connsiteX3" fmla="*/ 2989780 w 2989780"/>
              <a:gd name="connsiteY3" fmla="*/ 1808251 h 1808251"/>
              <a:gd name="connsiteX4" fmla="*/ 0 w 2989780"/>
              <a:gd name="connsiteY4" fmla="*/ 1808251 h 1808251"/>
              <a:gd name="connsiteX0" fmla="*/ 0 w 2537717"/>
              <a:gd name="connsiteY0" fmla="*/ 1808251 h 1808251"/>
              <a:gd name="connsiteX1" fmla="*/ 452063 w 2537717"/>
              <a:gd name="connsiteY1" fmla="*/ 0 h 1808251"/>
              <a:gd name="connsiteX2" fmla="*/ 2537717 w 2537717"/>
              <a:gd name="connsiteY2" fmla="*/ 0 h 1808251"/>
              <a:gd name="connsiteX3" fmla="*/ 2352782 w 2537717"/>
              <a:gd name="connsiteY3" fmla="*/ 1633591 h 1808251"/>
              <a:gd name="connsiteX4" fmla="*/ 0 w 2537717"/>
              <a:gd name="connsiteY4" fmla="*/ 1808251 h 1808251"/>
              <a:gd name="connsiteX0" fmla="*/ 0 w 3575406"/>
              <a:gd name="connsiteY0" fmla="*/ 2311685 h 2311685"/>
              <a:gd name="connsiteX1" fmla="*/ 452063 w 3575406"/>
              <a:gd name="connsiteY1" fmla="*/ 503434 h 2311685"/>
              <a:gd name="connsiteX2" fmla="*/ 3575406 w 3575406"/>
              <a:gd name="connsiteY2" fmla="*/ 0 h 2311685"/>
              <a:gd name="connsiteX3" fmla="*/ 2352782 w 3575406"/>
              <a:gd name="connsiteY3" fmla="*/ 2137025 h 2311685"/>
              <a:gd name="connsiteX4" fmla="*/ 0 w 3575406"/>
              <a:gd name="connsiteY4" fmla="*/ 2311685 h 2311685"/>
              <a:gd name="connsiteX0" fmla="*/ 0 w 3575406"/>
              <a:gd name="connsiteY0" fmla="*/ 2311685 h 2311685"/>
              <a:gd name="connsiteX1" fmla="*/ 934948 w 3575406"/>
              <a:gd name="connsiteY1" fmla="*/ 20548 h 2311685"/>
              <a:gd name="connsiteX2" fmla="*/ 3575406 w 3575406"/>
              <a:gd name="connsiteY2" fmla="*/ 0 h 2311685"/>
              <a:gd name="connsiteX3" fmla="*/ 2352782 w 3575406"/>
              <a:gd name="connsiteY3" fmla="*/ 2137025 h 2311685"/>
              <a:gd name="connsiteX4" fmla="*/ 0 w 3575406"/>
              <a:gd name="connsiteY4" fmla="*/ 2311685 h 2311685"/>
              <a:gd name="connsiteX0" fmla="*/ 657546 w 2640458"/>
              <a:gd name="connsiteY0" fmla="*/ 976044 h 2137025"/>
              <a:gd name="connsiteX1" fmla="*/ 0 w 2640458"/>
              <a:gd name="connsiteY1" fmla="*/ 20548 h 2137025"/>
              <a:gd name="connsiteX2" fmla="*/ 2640458 w 2640458"/>
              <a:gd name="connsiteY2" fmla="*/ 0 h 2137025"/>
              <a:gd name="connsiteX3" fmla="*/ 1417834 w 2640458"/>
              <a:gd name="connsiteY3" fmla="*/ 2137025 h 2137025"/>
              <a:gd name="connsiteX4" fmla="*/ 657546 w 2640458"/>
              <a:gd name="connsiteY4" fmla="*/ 976044 h 2137025"/>
              <a:gd name="connsiteX0" fmla="*/ 667821 w 2650733"/>
              <a:gd name="connsiteY0" fmla="*/ 976044 h 2137025"/>
              <a:gd name="connsiteX1" fmla="*/ 0 w 2650733"/>
              <a:gd name="connsiteY1" fmla="*/ 20548 h 2137025"/>
              <a:gd name="connsiteX2" fmla="*/ 2650733 w 2650733"/>
              <a:gd name="connsiteY2" fmla="*/ 0 h 2137025"/>
              <a:gd name="connsiteX3" fmla="*/ 1428109 w 2650733"/>
              <a:gd name="connsiteY3" fmla="*/ 2137025 h 2137025"/>
              <a:gd name="connsiteX4" fmla="*/ 667821 w 2650733"/>
              <a:gd name="connsiteY4" fmla="*/ 976044 h 2137025"/>
              <a:gd name="connsiteX0" fmla="*/ 729466 w 2712378"/>
              <a:gd name="connsiteY0" fmla="*/ 986318 h 2147299"/>
              <a:gd name="connsiteX1" fmla="*/ 0 w 2712378"/>
              <a:gd name="connsiteY1" fmla="*/ 0 h 2147299"/>
              <a:gd name="connsiteX2" fmla="*/ 2712378 w 2712378"/>
              <a:gd name="connsiteY2" fmla="*/ 10274 h 2147299"/>
              <a:gd name="connsiteX3" fmla="*/ 1489754 w 2712378"/>
              <a:gd name="connsiteY3" fmla="*/ 2147299 h 2147299"/>
              <a:gd name="connsiteX4" fmla="*/ 729466 w 2712378"/>
              <a:gd name="connsiteY4" fmla="*/ 986318 h 2147299"/>
              <a:gd name="connsiteX0" fmla="*/ 0 w 1982912"/>
              <a:gd name="connsiteY0" fmla="*/ 1243172 h 2404153"/>
              <a:gd name="connsiteX1" fmla="*/ 750013 w 1982912"/>
              <a:gd name="connsiteY1" fmla="*/ 0 h 2404153"/>
              <a:gd name="connsiteX2" fmla="*/ 1982912 w 1982912"/>
              <a:gd name="connsiteY2" fmla="*/ 267128 h 2404153"/>
              <a:gd name="connsiteX3" fmla="*/ 760288 w 1982912"/>
              <a:gd name="connsiteY3" fmla="*/ 2404153 h 2404153"/>
              <a:gd name="connsiteX4" fmla="*/ 0 w 1982912"/>
              <a:gd name="connsiteY4" fmla="*/ 1243172 h 2404153"/>
              <a:gd name="connsiteX0" fmla="*/ 0 w 1232899"/>
              <a:gd name="connsiteY0" fmla="*/ 1191802 h 2404153"/>
              <a:gd name="connsiteX1" fmla="*/ 0 w 1232899"/>
              <a:gd name="connsiteY1" fmla="*/ 0 h 2404153"/>
              <a:gd name="connsiteX2" fmla="*/ 1232899 w 1232899"/>
              <a:gd name="connsiteY2" fmla="*/ 267128 h 2404153"/>
              <a:gd name="connsiteX3" fmla="*/ 10275 w 1232899"/>
              <a:gd name="connsiteY3" fmla="*/ 2404153 h 2404153"/>
              <a:gd name="connsiteX4" fmla="*/ 0 w 1232899"/>
              <a:gd name="connsiteY4" fmla="*/ 1191802 h 2404153"/>
              <a:gd name="connsiteX0" fmla="*/ 0 w 4407613"/>
              <a:gd name="connsiteY0" fmla="*/ 1191802 h 2404153"/>
              <a:gd name="connsiteX1" fmla="*/ 0 w 4407613"/>
              <a:gd name="connsiteY1" fmla="*/ 0 h 2404153"/>
              <a:gd name="connsiteX2" fmla="*/ 4407613 w 4407613"/>
              <a:gd name="connsiteY2" fmla="*/ 2383604 h 2404153"/>
              <a:gd name="connsiteX3" fmla="*/ 10275 w 4407613"/>
              <a:gd name="connsiteY3" fmla="*/ 2404153 h 2404153"/>
              <a:gd name="connsiteX4" fmla="*/ 0 w 4407613"/>
              <a:gd name="connsiteY4" fmla="*/ 1191802 h 240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7613" h="2404153">
                <a:moveTo>
                  <a:pt x="0" y="1191802"/>
                </a:moveTo>
                <a:lnTo>
                  <a:pt x="0" y="0"/>
                </a:lnTo>
                <a:lnTo>
                  <a:pt x="4407613" y="2383604"/>
                </a:lnTo>
                <a:lnTo>
                  <a:pt x="10275" y="2404153"/>
                </a:lnTo>
                <a:lnTo>
                  <a:pt x="0" y="1191802"/>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2" name="Right Triangle 21">
            <a:extLst>
              <a:ext uri="{FF2B5EF4-FFF2-40B4-BE49-F238E27FC236}">
                <a16:creationId xmlns:a16="http://schemas.microsoft.com/office/drawing/2014/main" id="{86A6D9DF-4BBC-441C-9AE2-2B1721A73D4E}"/>
              </a:ext>
            </a:extLst>
          </p:cNvPr>
          <p:cNvSpPr/>
          <p:nvPr/>
        </p:nvSpPr>
        <p:spPr>
          <a:xfrm rot="10800000">
            <a:off x="4434032" y="1"/>
            <a:ext cx="5090968" cy="1839369"/>
          </a:xfrm>
          <a:prstGeom prst="r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397"/>
          </a:p>
        </p:txBody>
      </p:sp>
      <p:sp>
        <p:nvSpPr>
          <p:cNvPr id="4" name="TextBox 3">
            <a:extLst>
              <a:ext uri="{FF2B5EF4-FFF2-40B4-BE49-F238E27FC236}">
                <a16:creationId xmlns:a16="http://schemas.microsoft.com/office/drawing/2014/main" id="{24A241C7-9CA6-4649-81E9-E2346AF67F8B}"/>
              </a:ext>
            </a:extLst>
          </p:cNvPr>
          <p:cNvSpPr txBox="1"/>
          <p:nvPr/>
        </p:nvSpPr>
        <p:spPr>
          <a:xfrm>
            <a:off x="738551" y="1040145"/>
            <a:ext cx="8478441" cy="5683458"/>
          </a:xfrm>
          <a:prstGeom prst="rect">
            <a:avLst/>
          </a:prstGeom>
          <a:noFill/>
        </p:spPr>
        <p:txBody>
          <a:bodyPr wrap="square" numCol="3" spcCol="540000" rtlCol="0">
            <a:noAutofit/>
          </a:bodyPr>
          <a:lstStyle/>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La plateforme de modélisation de nouvelle génération  </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Quantrix est la seule plateforme qui offre la flexibilité nécessaire à une modélisation analytique intégrée et puissante, applicable à toutes les industries, incluant toutes les Directions Financières, la gestion d’actifs et de portefeuille, l’énergie, l’agro-alimentaire, l’industrie,…</a:t>
            </a:r>
          </a:p>
          <a:p>
            <a:pPr algn="just">
              <a:spcAft>
                <a:spcPts val="450"/>
              </a:spcAft>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Un environnement unique et de pointe unique, multi-dimensionnel destiné aux professionnels qui ont besoin de modéliser rapidement des scénarios financiers et opérationnels, tout en évitant les limitations et les risques inhérents aux tableurs traditionnels.</a:t>
            </a:r>
          </a:p>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Intégrez les données de n’importe quelle origine</a:t>
            </a:r>
          </a:p>
          <a:p>
            <a:pPr algn="just">
              <a:spcAft>
                <a:spcPts val="450"/>
              </a:spcAft>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En utilisant les technologies de transfert bidirectionnelles de QUANTRIX, vous pouvez boucler la boucle de votre écosystème de données grâce aux fonctionnalités suivantes:</a:t>
            </a:r>
          </a:p>
          <a:p>
            <a:pPr marL="128725" indent="-128725" algn="just">
              <a:spcAft>
                <a:spcPts val="450"/>
              </a:spcAft>
              <a:buFont typeface="Arial" panose="020B0604020202020204" pitchFamily="34" charset="0"/>
              <a:buChar char="•"/>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Importer n’importe quel type de données en utilisant </a:t>
            </a:r>
            <a:r>
              <a:rPr lang="fr-FR" sz="788"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DataLink</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p>
            <a:pPr marL="128725" indent="-128725" algn="just">
              <a:spcAft>
                <a:spcPts val="450"/>
              </a:spcAft>
              <a:buFont typeface="Arial" panose="020B0604020202020204" pitchFamily="34" charset="0"/>
              <a:buChar char="•"/>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Exporter les résultats en retour vers des entrepôts de données en utilisant </a:t>
            </a:r>
            <a:r>
              <a:rPr lang="fr-FR" sz="788"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DataPush</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p>
            <a:pPr marL="128725" indent="-128725" algn="just">
              <a:spcAft>
                <a:spcPts val="450"/>
              </a:spcAft>
              <a:buFont typeface="Arial" panose="020B0604020202020204" pitchFamily="34" charset="0"/>
              <a:buChar char="•"/>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Naviguer, analyser &amp; visualiser les données d’une façon nouvelle en utilisant le module innovant </a:t>
            </a:r>
            <a:r>
              <a:rPr lang="fr-FR" sz="788"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DataNAV</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p>
            <a:pPr marL="128725" indent="-128725" algn="just">
              <a:spcAft>
                <a:spcPts val="450"/>
              </a:spcAft>
              <a:buFont typeface="Arial" panose="020B0604020202020204" pitchFamily="34" charset="0"/>
              <a:buChar char="•"/>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S’intégrer sans couture à l’aide de connecteurs prédéfinis vers les </a:t>
            </a:r>
            <a:r>
              <a:rPr lang="fr-FR" sz="788"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ERPs</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fr-FR" sz="788"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CRMs</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et autres systèmes d’entreprise;</a:t>
            </a:r>
          </a:p>
          <a:p>
            <a:pPr marL="128725" indent="-128725" algn="just">
              <a:spcAft>
                <a:spcPts val="450"/>
              </a:spcAft>
              <a:buFont typeface="Arial" panose="020B0604020202020204" pitchFamily="34" charset="0"/>
              <a:buChar char="•"/>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Paramétrer les intégrations via les API offerts par Quantrix.</a:t>
            </a:r>
          </a:p>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Pivotez vos données en temps réel pour découvrir les corrélations</a:t>
            </a:r>
          </a:p>
          <a:p>
            <a:pPr algn="just">
              <a:spcAft>
                <a:spcPts val="450"/>
              </a:spcAft>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Grâce au moteur de pivot disponible en permanence, vous pouvez pivoter instantanément de larges volumes de données, facilitant la découverte de corrélations invisibles jusqu’alors.</a:t>
            </a:r>
          </a:p>
          <a:p>
            <a:pPr algn="just">
              <a:spcAft>
                <a:spcPts val="450"/>
              </a:spcAft>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La flexibilité de modélisation sans contrainte de QUANTRIX permet les modifications logiques ou structurelles de n’importe quelle tranche de données sans altération de données ni sans nécessiter d</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 </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revenir en arrière sur les transformations effectuées</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p>
            <a:pPr algn="just">
              <a:spcAft>
                <a:spcPts val="450"/>
              </a:spcAft>
            </a:pPr>
            <a:endPar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Calendrier intelligent, gestion des versions, hiérarchies, et  scénarios </a:t>
            </a:r>
          </a:p>
          <a:p>
            <a:pPr algn="just">
              <a:spcAft>
                <a:spcPts val="450"/>
              </a:spcAft>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Etablissez des modèles sans limitation. Utilisez des fonctionnalités innovantes telles que des formules en langage naturel, des axes temporels, un inspecteur visuel des formules, et la capacité de créer des tableaux de bord entièrement paramétrables. Avec Quantrix, créez confidentiellement tout type de modèle aussi simplement qu’avec un tableur, tout en garantissant l’intégrité des données et leur traçabilité grâce à des outils visuels d’audits intégrés. Quelques exemples d’utilisation: </a:t>
            </a:r>
          </a:p>
          <a:p>
            <a:pPr marL="128584" indent="-128584" algn="just">
              <a:spcAft>
                <a:spcPts val="450"/>
              </a:spcAft>
              <a:buFont typeface="Arial" panose="020B0604020202020204" pitchFamily="34" charset="0"/>
              <a:buChar char="•"/>
            </a:pPr>
            <a:r>
              <a:rPr lang="fr-FR" sz="788"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Etablissement du budget d’une entreprise: </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Créez et modélisez vos cibles budgétaires de façon descendante  en lien avec la stratégie de l’entreprise. Ou construisez par consolidation des budgets ascendants en utilisant des tableaux de bord adaptés à votre besoin, facilitant la coopération interne et l’alignement des plans, des budgets et des prévisions ;</a:t>
            </a:r>
          </a:p>
          <a:p>
            <a:pPr marL="128584" indent="-128584" algn="just">
              <a:spcAft>
                <a:spcPts val="450"/>
              </a:spcAft>
              <a:buFont typeface="Arial" panose="020B0604020202020204" pitchFamily="34" charset="0"/>
              <a:buChar char="•"/>
            </a:pPr>
            <a:r>
              <a:rPr lang="fr-FR" sz="788"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Analyse et planification financière:  </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Modélisez des hiérarchies organisationnelles complexes de plusieurs entités, et jouez avec des scénarios ‘</a:t>
            </a:r>
            <a:r>
              <a:rPr lang="fr-FR" sz="788"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what</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-if’ scénarios en temps réel permettant la prise de décision éclairée basée sur les données; </a:t>
            </a:r>
          </a:p>
          <a:p>
            <a:pPr marL="128584" indent="-128584" algn="just">
              <a:spcAft>
                <a:spcPts val="450"/>
              </a:spcAft>
              <a:buFont typeface="Arial" panose="020B0604020202020204" pitchFamily="34" charset="0"/>
              <a:buChar char="•"/>
            </a:pPr>
            <a:r>
              <a:rPr lang="fr-FR" sz="788"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Modélisation de portefeuille immobilier: </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Modélisez des calculs complexes, </a:t>
            </a:r>
            <a:r>
              <a:rPr lang="fr-FR" sz="788"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multi-propriété</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en cascade. Analysez des scénarios et des études de sensibilité de façon visuelle;</a:t>
            </a:r>
          </a:p>
          <a:p>
            <a:pPr marL="128584" indent="-128584" algn="just">
              <a:spcAft>
                <a:spcPts val="450"/>
              </a:spcAft>
              <a:buFont typeface="Arial" panose="020B0604020202020204" pitchFamily="34" charset="0"/>
              <a:buChar char="•"/>
            </a:pPr>
            <a:r>
              <a:rPr lang="fr-FR" sz="788"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Etablissement de prévisions de demande à long terme: </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Par l’usage des axes temporels intégrés, QUANTRIX élimine le besoin de logique de calculs complexes et redondants, rendant la conception agile et réactive aux changements; </a:t>
            </a:r>
          </a:p>
          <a:p>
            <a:pPr marL="128584" indent="-128584" algn="just">
              <a:spcAft>
                <a:spcPts val="450"/>
              </a:spcAft>
              <a:buFont typeface="Arial" panose="020B0604020202020204" pitchFamily="34" charset="0"/>
              <a:buChar char="•"/>
            </a:pPr>
            <a:r>
              <a:rPr lang="fr-FR" sz="788"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Analyse de données: </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Transformez les modes de représentation de vos données afin de mettre en évidence les corrélations et de fournir les outils d’aide à la décision. Le moteur de calcul intégré offre une capacité de calcul élevée lors du passage à grande échelle.</a:t>
            </a:r>
            <a:endParaRPr lang="fr-FR" sz="788">
              <a:solidFill>
                <a:schemeClr val="accent2"/>
              </a:solidFill>
              <a:latin typeface="Roboto" panose="02000000000000000000" pitchFamily="2" charset="0"/>
              <a:ea typeface="Roboto" panose="02000000000000000000" pitchFamily="2" charset="0"/>
              <a:cs typeface="Roboto" panose="02000000000000000000" pitchFamily="2" charset="0"/>
            </a:endParaRPr>
          </a:p>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Droits d’accès sécurisés par utilisateur</a:t>
            </a:r>
          </a:p>
          <a:p>
            <a:pPr algn="just">
              <a:spcAft>
                <a:spcPts val="450"/>
              </a:spcAft>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Assurez des droits d’accès robustes définis par utilisateur selon différents profils. Tous les changements apportés aux modèles (structure, logique, calculs et données) sont historisés par utilisateur, y compris en environnement multi-clients. </a:t>
            </a:r>
          </a:p>
          <a:p>
            <a:pPr algn="just">
              <a:spcAft>
                <a:spcPts val="450"/>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Collaboration en temps réel</a:t>
            </a:r>
          </a:p>
          <a:p>
            <a:pPr algn="just">
              <a:spcAft>
                <a:spcPts val="450"/>
              </a:spcAft>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Quantrix Modeler est la seule application qui permet la publication de modèles multi-dimensionnels vers le </a:t>
            </a:r>
            <a:r>
              <a:rPr lang="fr-FR" sz="788" err="1">
                <a:solidFill>
                  <a:schemeClr val="accent2"/>
                </a:solidFill>
                <a:latin typeface="Roboto" panose="02000000000000000000" pitchFamily="2" charset="0"/>
                <a:ea typeface="Roboto" panose="02000000000000000000" pitchFamily="2" charset="0"/>
                <a:cs typeface="Roboto" panose="02000000000000000000" pitchFamily="2" charset="0"/>
                <a:hlinkClick r:id="rId2"/>
              </a:rPr>
              <a:t>QloudQuantrix</a:t>
            </a:r>
            <a:r>
              <a:rPr lang="fr-FR" sz="788">
                <a:solidFill>
                  <a:schemeClr val="accent2"/>
                </a:solidFill>
                <a:latin typeface="Roboto" panose="02000000000000000000" pitchFamily="2" charset="0"/>
                <a:ea typeface="Roboto" panose="02000000000000000000" pitchFamily="2" charset="0"/>
                <a:cs typeface="Roboto" panose="02000000000000000000" pitchFamily="2" charset="0"/>
                <a:hlinkClick r:id="rId2"/>
              </a:rPr>
              <a:t> </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p>
          <a:p>
            <a:pPr algn="just">
              <a:spcAft>
                <a:spcPts val="450"/>
              </a:spcAft>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Cette technologie client-serveur peut être déployée sur site, ou bien en mode SAAS (Software as a Service).</a:t>
            </a:r>
          </a:p>
          <a:p>
            <a:pPr algn="just">
              <a:spcAft>
                <a:spcPts val="450"/>
              </a:spcAft>
            </a:pP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Le </a:t>
            </a:r>
            <a:r>
              <a:rPr lang="fr-FR" sz="788"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Qloud</a:t>
            </a:r>
            <a:r>
              <a:rPr lang="fr-FR" sz="788">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Quantrix ™ permet le partage instantané avec les contributeurs et les utilisateurs des modèles, via un accès Web à distance.</a:t>
            </a:r>
          </a:p>
          <a:p>
            <a:pPr algn="just">
              <a:spcAft>
                <a:spcPts val="450"/>
              </a:spcAft>
            </a:pPr>
            <a:endPar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7ACC691E-1789-466A-A6F3-93F826DC3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78" y="328839"/>
            <a:ext cx="1826263" cy="318818"/>
          </a:xfrm>
          <a:prstGeom prst="rect">
            <a:avLst/>
          </a:prstGeom>
        </p:spPr>
      </p:pic>
      <p:sp>
        <p:nvSpPr>
          <p:cNvPr id="10" name="TextBox 9">
            <a:extLst>
              <a:ext uri="{FF2B5EF4-FFF2-40B4-BE49-F238E27FC236}">
                <a16:creationId xmlns:a16="http://schemas.microsoft.com/office/drawing/2014/main" id="{C1C841A1-165E-4D2E-8F1C-EDAB9553E4B0}"/>
              </a:ext>
            </a:extLst>
          </p:cNvPr>
          <p:cNvSpPr txBox="1"/>
          <p:nvPr/>
        </p:nvSpPr>
        <p:spPr>
          <a:xfrm>
            <a:off x="744580" y="647657"/>
            <a:ext cx="2790706" cy="415498"/>
          </a:xfrm>
          <a:prstGeom prst="rect">
            <a:avLst/>
          </a:prstGeom>
          <a:noFill/>
        </p:spPr>
        <p:txBody>
          <a:bodyPr wrap="square" rtlCol="0">
            <a:spAutoFit/>
          </a:bodyPr>
          <a:lstStyle/>
          <a:p>
            <a:r>
              <a:rPr lang="fr-FR" sz="2100">
                <a:solidFill>
                  <a:schemeClr val="accent2"/>
                </a:solidFill>
                <a:latin typeface="Lato Light" panose="020F0302020204030203" pitchFamily="34" charset="0"/>
                <a:ea typeface="Roboto Thin" panose="02000000000000000000" pitchFamily="2" charset="0"/>
                <a:cs typeface="Roboto Thin" panose="02000000000000000000" pitchFamily="2" charset="0"/>
              </a:rPr>
              <a:t>Fonctionnalités clefs</a:t>
            </a:r>
          </a:p>
        </p:txBody>
      </p:sp>
      <p:sp>
        <p:nvSpPr>
          <p:cNvPr id="12" name="Rectangle 11">
            <a:extLst>
              <a:ext uri="{FF2B5EF4-FFF2-40B4-BE49-F238E27FC236}">
                <a16:creationId xmlns:a16="http://schemas.microsoft.com/office/drawing/2014/main" id="{013C7DAF-3B9F-4F72-B1E0-881E0C0858E2}"/>
              </a:ext>
            </a:extLst>
          </p:cNvPr>
          <p:cNvSpPr/>
          <p:nvPr/>
        </p:nvSpPr>
        <p:spPr>
          <a:xfrm>
            <a:off x="6845273" y="3852426"/>
            <a:ext cx="2361474" cy="918265"/>
          </a:xfrm>
          <a:prstGeom prst="rect">
            <a:avLst/>
          </a:prstGeom>
        </p:spPr>
        <p:txBody>
          <a:bodyPr wrap="square">
            <a:spAutoFit/>
          </a:bodyPr>
          <a:lstStyle/>
          <a:p>
            <a:pPr algn="just">
              <a:spcBef>
                <a:spcPct val="50000"/>
              </a:spcBef>
            </a:pPr>
            <a:r>
              <a:rPr lang="fr-FR" altLang="en-US" sz="976" i="1">
                <a:solidFill>
                  <a:srgbClr val="3E4883"/>
                </a:solidFill>
                <a:latin typeface="Roboto" panose="02000000000000000000" pitchFamily="2" charset="0"/>
                <a:ea typeface="Roboto" panose="02000000000000000000" pitchFamily="2" charset="0"/>
                <a:cs typeface="Roboto" panose="02000000000000000000" pitchFamily="2" charset="0"/>
              </a:rPr>
              <a:t>« Quantrix est la meilleure solution pour CIMPOR. C’est un outil flexible, robuste et déployable qui demande peu d’efforts de prise en main</a:t>
            </a:r>
            <a:r>
              <a:rPr lang="fr-FR" altLang="en-US" sz="976">
                <a:solidFill>
                  <a:srgbClr val="3E4883"/>
                </a:solidFill>
                <a:latin typeface="Roboto" panose="02000000000000000000" pitchFamily="2" charset="0"/>
                <a:ea typeface="Roboto" panose="02000000000000000000" pitchFamily="2" charset="0"/>
                <a:cs typeface="Roboto" panose="02000000000000000000" pitchFamily="2" charset="0"/>
              </a:rPr>
              <a:t> ». </a:t>
            </a:r>
          </a:p>
          <a:p>
            <a:pPr algn="just">
              <a:spcBef>
                <a:spcPct val="50000"/>
              </a:spcBef>
            </a:pPr>
            <a:endParaRPr lang="fr-FR" altLang="en-US" sz="976">
              <a:solidFill>
                <a:srgbClr val="3E4883"/>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D85F2A9E-AD39-4F39-AC19-A6DF3303A4E0}"/>
              </a:ext>
            </a:extLst>
          </p:cNvPr>
          <p:cNvSpPr/>
          <p:nvPr/>
        </p:nvSpPr>
        <p:spPr>
          <a:xfrm>
            <a:off x="6855519" y="4706228"/>
            <a:ext cx="2361473" cy="2075568"/>
          </a:xfrm>
          <a:prstGeom prst="rect">
            <a:avLst/>
          </a:prstGeom>
        </p:spPr>
        <p:txBody>
          <a:bodyPr wrap="square">
            <a:spAutoFit/>
          </a:bodyPr>
          <a:lstStyle/>
          <a:p>
            <a:pPr algn="just">
              <a:spcAft>
                <a:spcPts val="225"/>
              </a:spcAft>
            </a:pPr>
            <a:r>
              <a:rPr lang="fr-FR" sz="826">
                <a:solidFill>
                  <a:schemeClr val="accent2"/>
                </a:solidFill>
                <a:latin typeface="Roboto" panose="02000000000000000000" pitchFamily="2" charset="0"/>
                <a:ea typeface="Roboto" panose="02000000000000000000" pitchFamily="2" charset="0"/>
                <a:cs typeface="Roboto" panose="02000000000000000000" pitchFamily="2" charset="0"/>
              </a:rPr>
              <a:t>Bénéfices</a:t>
            </a:r>
            <a:endParaRPr lang="fr-FR" sz="826">
              <a:latin typeface="Roboto" panose="02000000000000000000" pitchFamily="2" charset="0"/>
              <a:ea typeface="Roboto" panose="02000000000000000000" pitchFamily="2" charset="0"/>
              <a:cs typeface="Roboto" panose="02000000000000000000" pitchFamily="2" charset="0"/>
            </a:endParaRPr>
          </a:p>
          <a:p>
            <a:pPr marL="128725" indent="-128725" algn="just">
              <a:spcAft>
                <a:spcPts val="225"/>
              </a:spcAft>
              <a:buFont typeface="Arial" panose="020B0604020202020204" pitchFamily="34" charset="0"/>
              <a:buChar char="•"/>
            </a:pPr>
            <a:r>
              <a:rPr lang="fr-FR" sz="826" i="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QUANTRIX a permis aux utilisateurs d’explorer de multiples dimensions simultanément, et de définir des formules avec des mots au lieu de noms de cellules, et d’explorer facilement de nouveaux scénarios sans devoir reconstruire les modèles de calculs. </a:t>
            </a:r>
          </a:p>
          <a:p>
            <a:pPr marL="128725" indent="-128725" algn="just">
              <a:spcAft>
                <a:spcPts val="225"/>
              </a:spcAft>
              <a:buFont typeface="Arial" panose="020B0604020202020204" pitchFamily="34" charset="0"/>
              <a:buChar char="•"/>
            </a:pPr>
            <a:r>
              <a:rPr lang="fr-FR" sz="826" i="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CIMPOR peut ainsi visualiser les données par division, par pays, par ligne de produit, ou par tout autre aspect de façon simple et rapide, sans devoir restructurer la conception du modèle de données</a:t>
            </a: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p>
          <a:p>
            <a:pPr algn="just">
              <a:spcAft>
                <a:spcPts val="225"/>
              </a:spcAft>
            </a:pPr>
            <a:br>
              <a:rPr lang="fr-FR" sz="826"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4"/>
              </a:rPr>
            </a:br>
            <a:r>
              <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4"/>
              </a:rPr>
              <a:t> </a:t>
            </a:r>
            <a:endParaRPr lang="fr-FR" sz="826">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cxnSp>
        <p:nvCxnSpPr>
          <p:cNvPr id="15" name="Straight Connector 14">
            <a:extLst>
              <a:ext uri="{FF2B5EF4-FFF2-40B4-BE49-F238E27FC236}">
                <a16:creationId xmlns:a16="http://schemas.microsoft.com/office/drawing/2014/main" id="{D1FF278D-5E20-4ADC-8DF5-FB8A82E6F202}"/>
              </a:ext>
            </a:extLst>
          </p:cNvPr>
          <p:cNvCxnSpPr>
            <a:cxnSpLocks/>
          </p:cNvCxnSpPr>
          <p:nvPr/>
        </p:nvCxnSpPr>
        <p:spPr>
          <a:xfrm>
            <a:off x="6777305" y="3975756"/>
            <a:ext cx="0" cy="594619"/>
          </a:xfrm>
          <a:prstGeom prst="line">
            <a:avLst/>
          </a:prstGeom>
          <a:ln>
            <a:solidFill>
              <a:srgbClr val="3E4883"/>
            </a:solidFill>
          </a:ln>
        </p:spPr>
        <p:style>
          <a:lnRef idx="3">
            <a:schemeClr val="accent4"/>
          </a:lnRef>
          <a:fillRef idx="0">
            <a:schemeClr val="accent4"/>
          </a:fillRef>
          <a:effectRef idx="2">
            <a:schemeClr val="accent4"/>
          </a:effectRef>
          <a:fontRef idx="minor">
            <a:schemeClr val="tx1"/>
          </a:fontRef>
        </p:style>
      </p:cxnSp>
      <p:pic>
        <p:nvPicPr>
          <p:cNvPr id="17" name="Picture 2" descr="https://quantrix.com/wp-content/uploads/2017/02/cimpor-1-1-1-1024x457.png">
            <a:extLst>
              <a:ext uri="{FF2B5EF4-FFF2-40B4-BE49-F238E27FC236}">
                <a16:creationId xmlns:a16="http://schemas.microsoft.com/office/drawing/2014/main" id="{13CCC183-ADCC-46ED-B7A0-B7A2CE8AA6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890" r="27073"/>
          <a:stretch/>
        </p:blipFill>
        <p:spPr bwMode="auto">
          <a:xfrm>
            <a:off x="7485998" y="2854084"/>
            <a:ext cx="1080024" cy="104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2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A9B71E-6066-4775-B251-B41D9CFD79F6}"/>
              </a:ext>
            </a:extLst>
          </p:cNvPr>
          <p:cNvSpPr/>
          <p:nvPr/>
        </p:nvSpPr>
        <p:spPr>
          <a:xfrm>
            <a:off x="381000" y="5692883"/>
            <a:ext cx="9144000" cy="10918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11" name="TextBox 10">
            <a:extLst>
              <a:ext uri="{FF2B5EF4-FFF2-40B4-BE49-F238E27FC236}">
                <a16:creationId xmlns:a16="http://schemas.microsoft.com/office/drawing/2014/main" id="{7286AEB8-C44E-41EE-855F-B39C4E231D4F}"/>
              </a:ext>
            </a:extLst>
          </p:cNvPr>
          <p:cNvSpPr txBox="1"/>
          <p:nvPr/>
        </p:nvSpPr>
        <p:spPr>
          <a:xfrm>
            <a:off x="813671" y="5772827"/>
            <a:ext cx="3339124" cy="990726"/>
          </a:xfrm>
          <a:prstGeom prst="rect">
            <a:avLst/>
          </a:prstGeom>
          <a:noFill/>
        </p:spPr>
        <p:txBody>
          <a:bodyPr wrap="square" rtlCol="0">
            <a:normAutofit fontScale="55000" lnSpcReduction="20000"/>
          </a:bodyPr>
          <a:lstStyle/>
          <a:p>
            <a:r>
              <a:rPr lang="en-US" sz="1051" b="1">
                <a:solidFill>
                  <a:schemeClr val="accent4"/>
                </a:solidFill>
                <a:latin typeface="Lato" panose="020F0502020204030203" pitchFamily="34" charset="0"/>
                <a:ea typeface="Lato" panose="020F0502020204030203" pitchFamily="34" charset="0"/>
                <a:cs typeface="Lato" panose="020F0502020204030203" pitchFamily="34" charset="0"/>
              </a:rPr>
              <a:t>A </a:t>
            </a:r>
            <a:r>
              <a:rPr lang="en-US" sz="1051" b="1" err="1">
                <a:solidFill>
                  <a:schemeClr val="accent4"/>
                </a:solidFill>
                <a:latin typeface="Lato" panose="020F0502020204030203" pitchFamily="34" charset="0"/>
                <a:ea typeface="Lato" panose="020F0502020204030203" pitchFamily="34" charset="0"/>
                <a:cs typeface="Lato" panose="020F0502020204030203" pitchFamily="34" charset="0"/>
              </a:rPr>
              <a:t>Propos</a:t>
            </a:r>
            <a:r>
              <a:rPr lang="en-US" sz="1051" b="1">
                <a:solidFill>
                  <a:schemeClr val="accent4"/>
                </a:solidFill>
                <a:latin typeface="Lato" panose="020F0502020204030203" pitchFamily="34" charset="0"/>
                <a:ea typeface="Lato" panose="020F0502020204030203" pitchFamily="34" charset="0"/>
                <a:cs typeface="Lato" panose="020F0502020204030203" pitchFamily="34" charset="0"/>
              </a:rPr>
              <a:t> de QUANTRIX</a:t>
            </a:r>
          </a:p>
          <a:p>
            <a:pPr>
              <a:spcAft>
                <a:spcPts val="225"/>
              </a:spcAft>
            </a:pPr>
            <a:endParaRPr lang="en-US" sz="1051">
              <a:solidFill>
                <a:schemeClr val="accent4"/>
              </a:solidFill>
              <a:latin typeface="Lato" panose="020F0502020204030203" pitchFamily="34" charset="0"/>
              <a:ea typeface="Lato" panose="020F0502020204030203" pitchFamily="34" charset="0"/>
              <a:cs typeface="Lato" panose="020F0502020204030203" pitchFamily="34" charset="0"/>
            </a:endParaRPr>
          </a:p>
          <a:p>
            <a:r>
              <a:rPr lang="fr-FR" sz="1126">
                <a:solidFill>
                  <a:schemeClr val="accent4"/>
                </a:solidFill>
                <a:latin typeface="Lato" panose="020F0502020204030203" pitchFamily="34" charset="0"/>
              </a:rPr>
              <a:t>Quantrix est le fournisseur mondial  leader de logiciels de modélisation d'affaires et financiers. Nos outils de pointe permettent aux organisations de remplacer les feuilles de calcul traditionnelles par des logiciels de nouvelle génération, en les aidant à transformer leurs pratiques financières et opérationnelles. </a:t>
            </a:r>
          </a:p>
          <a:p>
            <a:endParaRPr lang="fr-FR" sz="1126">
              <a:solidFill>
                <a:schemeClr val="accent4"/>
              </a:solidFill>
              <a:latin typeface="Lato" panose="020F0502020204030203" pitchFamily="34" charset="0"/>
            </a:endParaRPr>
          </a:p>
          <a:p>
            <a:r>
              <a:rPr lang="fr-FR" sz="1126">
                <a:solidFill>
                  <a:schemeClr val="accent4"/>
                </a:solidFill>
                <a:latin typeface="Lato" panose="020F0502020204030203" pitchFamily="34" charset="0"/>
              </a:rPr>
              <a:t>Avec plus de 1 100 clients dans plus de 50 pays, nos produits redéfinissent comment la modélisation d'affaires est exécutée dans le monde entier.</a:t>
            </a:r>
          </a:p>
          <a:p>
            <a:endParaRPr lang="en-US" sz="1126">
              <a:solidFill>
                <a:schemeClr val="accent4"/>
              </a:solidFill>
              <a:latin typeface="Lato" panose="020F0502020204030203" pitchFamily="34" charset="0"/>
            </a:endParaRPr>
          </a:p>
          <a:p>
            <a:r>
              <a:rPr lang="en-US" sz="1051">
                <a:solidFill>
                  <a:schemeClr val="accent4"/>
                </a:solidFill>
                <a:latin typeface="Lato" panose="020F0502020204030203" pitchFamily="34" charset="0"/>
                <a:ea typeface="Lato" panose="020F0502020204030203" pitchFamily="34" charset="0"/>
                <a:cs typeface="Lato" panose="020F0502020204030203" pitchFamily="34" charset="0"/>
              </a:rPr>
              <a:t>Pour en savoir plus, </a:t>
            </a:r>
            <a:r>
              <a:rPr lang="en-US" sz="1051" err="1">
                <a:solidFill>
                  <a:schemeClr val="accent4"/>
                </a:solidFill>
                <a:latin typeface="Lato" panose="020F0502020204030203" pitchFamily="34" charset="0"/>
                <a:ea typeface="Lato" panose="020F0502020204030203" pitchFamily="34" charset="0"/>
                <a:cs typeface="Lato" panose="020F0502020204030203" pitchFamily="34" charset="0"/>
              </a:rPr>
              <a:t>voir</a:t>
            </a:r>
            <a:r>
              <a:rPr lang="en-US" sz="1051">
                <a:solidFill>
                  <a:schemeClr val="accent4"/>
                </a:solidFill>
                <a:latin typeface="Lato" panose="020F0502020204030203" pitchFamily="34" charset="0"/>
                <a:ea typeface="Lato" panose="020F0502020204030203" pitchFamily="34" charset="0"/>
                <a:cs typeface="Lato" panose="020F0502020204030203" pitchFamily="34" charset="0"/>
              </a:rPr>
              <a:t> </a:t>
            </a:r>
            <a:r>
              <a:rPr lang="en-US" sz="1051">
                <a:solidFill>
                  <a:schemeClr val="accent4"/>
                </a:solidFill>
                <a:latin typeface="Lato" panose="020F0502020204030203" pitchFamily="34" charset="0"/>
                <a:ea typeface="Lato" panose="020F0502020204030203" pitchFamily="34" charset="0"/>
                <a:cs typeface="Lato" panose="020F0502020204030203" pitchFamily="34" charset="0"/>
                <a:hlinkClick r:id="rId2"/>
              </a:rPr>
              <a:t>quantrix.com</a:t>
            </a:r>
            <a:r>
              <a:rPr lang="en-US" sz="1051">
                <a:solidFill>
                  <a:schemeClr val="accent4"/>
                </a:solidFill>
                <a:latin typeface="Lato" panose="020F0502020204030203" pitchFamily="34" charset="0"/>
                <a:ea typeface="Lato" panose="020F0502020204030203" pitchFamily="34" charset="0"/>
                <a:cs typeface="Lato" panose="020F0502020204030203" pitchFamily="34" charset="0"/>
              </a:rPr>
              <a:t>. </a:t>
            </a:r>
          </a:p>
          <a:p>
            <a:endParaRPr lang="fr-FR" sz="800">
              <a:solidFill>
                <a:schemeClr val="accent4"/>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a:extLst>
              <a:ext uri="{FF2B5EF4-FFF2-40B4-BE49-F238E27FC236}">
                <a16:creationId xmlns:a16="http://schemas.microsoft.com/office/drawing/2014/main" id="{C807551F-353E-454C-BCB9-821B50A6E37C}"/>
              </a:ext>
            </a:extLst>
          </p:cNvPr>
          <p:cNvSpPr/>
          <p:nvPr/>
        </p:nvSpPr>
        <p:spPr>
          <a:xfrm>
            <a:off x="8014223" y="6003658"/>
            <a:ext cx="1059906" cy="404341"/>
          </a:xfrm>
          <a:prstGeom prst="rect">
            <a:avLst/>
          </a:prstGeom>
        </p:spPr>
        <p:txBody>
          <a:bodyPr wrap="none">
            <a:spAutoFit/>
          </a:bodyPr>
          <a:lstStyle/>
          <a:p>
            <a:r>
              <a:rPr lang="fr-FR" sz="676">
                <a:solidFill>
                  <a:schemeClr val="accent4"/>
                </a:solidFill>
                <a:latin typeface="Lato" panose="020F0502020204030203" pitchFamily="34" charset="0"/>
                <a:ea typeface="Lato" panose="020F0502020204030203" pitchFamily="34" charset="0"/>
                <a:cs typeface="Lato" panose="020F0502020204030203" pitchFamily="34" charset="0"/>
                <a:hlinkClick r:id="rId3"/>
              </a:rPr>
              <a:t>www.Quantrix.com</a:t>
            </a:r>
            <a:endParaRPr lang="fr-FR" sz="676">
              <a:solidFill>
                <a:schemeClr val="accent4"/>
              </a:solidFill>
              <a:latin typeface="Lato" panose="020F0502020204030203" pitchFamily="34" charset="0"/>
              <a:ea typeface="Lato" panose="020F0502020204030203" pitchFamily="34" charset="0"/>
              <a:cs typeface="Lato" panose="020F0502020204030203" pitchFamily="34" charset="0"/>
            </a:endParaRPr>
          </a:p>
          <a:p>
            <a:r>
              <a:rPr lang="fr-FR" sz="676">
                <a:solidFill>
                  <a:schemeClr val="accent4"/>
                </a:solidFill>
                <a:latin typeface="Lato" panose="020F0502020204030203" pitchFamily="34" charset="0"/>
                <a:ea typeface="Lato" panose="020F0502020204030203" pitchFamily="34" charset="0"/>
                <a:cs typeface="Lato" panose="020F0502020204030203" pitchFamily="34" charset="0"/>
                <a:hlinkClick r:id="rId4"/>
              </a:rPr>
              <a:t>www.trin-partners.com</a:t>
            </a:r>
            <a:endParaRPr lang="fr-FR" sz="676">
              <a:solidFill>
                <a:schemeClr val="accent4"/>
              </a:solidFill>
              <a:latin typeface="Lato" panose="020F0502020204030203" pitchFamily="34" charset="0"/>
              <a:ea typeface="Lato" panose="020F0502020204030203" pitchFamily="34" charset="0"/>
              <a:cs typeface="Lato" panose="020F0502020204030203" pitchFamily="34" charset="0"/>
            </a:endParaRPr>
          </a:p>
          <a:p>
            <a:r>
              <a:rPr lang="fr-FR" sz="676">
                <a:solidFill>
                  <a:schemeClr val="accent4"/>
                </a:solidFill>
                <a:latin typeface="Lato" panose="020F0502020204030203" pitchFamily="34" charset="0"/>
                <a:ea typeface="Lato" panose="020F0502020204030203" pitchFamily="34" charset="0"/>
                <a:cs typeface="Lato" panose="020F0502020204030203" pitchFamily="34" charset="0"/>
              </a:rPr>
              <a:t>+33 7 56 85 99 99</a:t>
            </a:r>
          </a:p>
        </p:txBody>
      </p:sp>
      <p:sp>
        <p:nvSpPr>
          <p:cNvPr id="29" name="Right Triangle 28">
            <a:extLst>
              <a:ext uri="{FF2B5EF4-FFF2-40B4-BE49-F238E27FC236}">
                <a16:creationId xmlns:a16="http://schemas.microsoft.com/office/drawing/2014/main" id="{E7556940-516D-4973-8302-235992DFC40D}"/>
              </a:ext>
            </a:extLst>
          </p:cNvPr>
          <p:cNvSpPr/>
          <p:nvPr/>
        </p:nvSpPr>
        <p:spPr>
          <a:xfrm rot="10800000">
            <a:off x="4434032" y="1"/>
            <a:ext cx="5090968" cy="1839369"/>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397"/>
          </a:p>
        </p:txBody>
      </p:sp>
      <p:graphicFrame>
        <p:nvGraphicFramePr>
          <p:cNvPr id="6" name="Table 5">
            <a:extLst>
              <a:ext uri="{FF2B5EF4-FFF2-40B4-BE49-F238E27FC236}">
                <a16:creationId xmlns:a16="http://schemas.microsoft.com/office/drawing/2014/main" id="{29E76475-FE8D-46BD-84B4-64FFBA08C992}"/>
              </a:ext>
            </a:extLst>
          </p:cNvPr>
          <p:cNvGraphicFramePr>
            <a:graphicFrameLocks noGrp="1"/>
          </p:cNvGraphicFramePr>
          <p:nvPr>
            <p:extLst>
              <p:ext uri="{D42A27DB-BD31-4B8C-83A1-F6EECF244321}">
                <p14:modId xmlns:p14="http://schemas.microsoft.com/office/powerpoint/2010/main" val="2812123313"/>
              </p:ext>
            </p:extLst>
          </p:nvPr>
        </p:nvGraphicFramePr>
        <p:xfrm>
          <a:off x="835337" y="1094548"/>
          <a:ext cx="3959211" cy="4548736"/>
        </p:xfrm>
        <a:graphic>
          <a:graphicData uri="http://schemas.openxmlformats.org/drawingml/2006/table">
            <a:tbl>
              <a:tblPr firstRow="1" bandRow="1">
                <a:tableStyleId>{5940675A-B579-460E-94D1-54222C63F5DA}</a:tableStyleId>
              </a:tblPr>
              <a:tblGrid>
                <a:gridCol w="1002415">
                  <a:extLst>
                    <a:ext uri="{9D8B030D-6E8A-4147-A177-3AD203B41FA5}">
                      <a16:colId xmlns:a16="http://schemas.microsoft.com/office/drawing/2014/main" val="3245064220"/>
                    </a:ext>
                  </a:extLst>
                </a:gridCol>
                <a:gridCol w="2956796">
                  <a:extLst>
                    <a:ext uri="{9D8B030D-6E8A-4147-A177-3AD203B41FA5}">
                      <a16:colId xmlns:a16="http://schemas.microsoft.com/office/drawing/2014/main" val="2570736383"/>
                    </a:ext>
                  </a:extLst>
                </a:gridCol>
              </a:tblGrid>
              <a:tr h="388216">
                <a:tc>
                  <a:txBody>
                    <a:bodyPr/>
                    <a:lstStyle/>
                    <a:p>
                      <a:pPr algn="ctr"/>
                      <a:r>
                        <a:rPr lang="fr-FR" sz="800" noProof="0">
                          <a:solidFill>
                            <a:schemeClr val="bg1"/>
                          </a:solidFill>
                          <a:latin typeface="Lato" panose="020F0502020204030203" pitchFamily="34" charset="0"/>
                          <a:ea typeface="Lato" panose="020F0502020204030203" pitchFamily="34" charset="0"/>
                          <a:cs typeface="Lato" panose="020F0502020204030203" pitchFamily="34" charset="0"/>
                        </a:rPr>
                        <a:t>Modélisation</a:t>
                      </a:r>
                    </a:p>
                  </a:txBody>
                  <a:tcPr marL="68580" marR="68580" marT="34290" marB="34290" anchor="ctr">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solidFill>
                      <a:schemeClr val="accent2"/>
                    </a:solidFill>
                  </a:tcPr>
                </a:tc>
                <a:tc>
                  <a:txBody>
                    <a:bodyPr/>
                    <a:lstStyle/>
                    <a:p>
                      <a:pPr algn="ctr"/>
                      <a:r>
                        <a:rPr lang="fr-FR" sz="800" noProof="0">
                          <a:solidFill>
                            <a:schemeClr val="bg1"/>
                          </a:solidFill>
                          <a:latin typeface="Lato" panose="020F0502020204030203" pitchFamily="34" charset="0"/>
                          <a:ea typeface="Lato" panose="020F0502020204030203" pitchFamily="34" charset="0"/>
                          <a:cs typeface="Lato" panose="020F0502020204030203" pitchFamily="34" charset="0"/>
                        </a:rPr>
                        <a:t>Les avantages clients</a:t>
                      </a:r>
                    </a:p>
                  </a:txBody>
                  <a:tcPr marL="68580" marR="68580" marT="34290" marB="34290" anchor="ctr">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4089851521"/>
                  </a:ext>
                </a:extLst>
              </a:tr>
              <a:tr h="5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Une vraie flexibilité pour modéliser n’importe quel besoin</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Une vraie flexibilité de modélisation redonne le pouvoir aux utilisateurs. Créez vos modèles avec une vue client et métier sans la contrainte d’une application généraliste. </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3479421443"/>
                  </a:ext>
                </a:extLst>
              </a:tr>
              <a:tr h="586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Intégration avec de multiples sources de données</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Les fonctionnalités intégrées puissantes d’échange de données garantissent un accès en lecture et en écriture aux données depuis les sources de données externes. La mise à jour s’effectue en temps réel avec des données toujours à jour. </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554590463"/>
                  </a:ext>
                </a:extLst>
              </a:tr>
              <a:tr h="42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Moteur de calcul temps réel</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Toute modification de données ou de structure entraine le calcul temps réel dans tout le modèle de données, permettant une aide à la décision immédiate. </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952298636"/>
                  </a:ext>
                </a:extLst>
              </a:tr>
              <a:tr h="5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Les formules en langage naturel</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Les formules écrites en langage naturel intuitif facilitent la migration depuis les outils existants basés sur Excel®, permettant une appropriation rapide. Pas besoin de programmation complexe.</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4118919810"/>
                  </a:ext>
                </a:extLst>
              </a:tr>
              <a:tr h="308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Recherche de valeurs optimales</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Créez des configurations de calcul prédéfinies permettant aux utilisateurs de déterminer les stratégies optimales en un clic. </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37161764"/>
                  </a:ext>
                </a:extLst>
              </a:tr>
              <a:tr h="5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accent2"/>
                          </a:solidFill>
                          <a:latin typeface="Roboto" panose="02000000000000000000" pitchFamily="2" charset="0"/>
                          <a:ea typeface="Roboto" panose="02000000000000000000" pitchFamily="2" charset="0"/>
                          <a:cs typeface="Roboto" panose="02000000000000000000" pitchFamily="2" charset="0"/>
                        </a:rPr>
                        <a:t>Gestion de la sécurité  et des droits d’accès par utilisateur</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Distribuez vos modèles en confiance en sachant qu’il est possible d’affecter un rôle par utilisateur et de contrôler finement les droits de chacun. </a:t>
                      </a:r>
                      <a:endParaRPr lang="fr-FR" sz="800" kern="1200" noProof="0">
                        <a:solidFill>
                          <a:schemeClr val="accent6"/>
                        </a:solidFill>
                        <a:latin typeface="Roboto" panose="02000000000000000000" pitchFamily="2" charset="0"/>
                        <a:ea typeface="Roboto" panose="02000000000000000000" pitchFamily="2" charset="0"/>
                        <a:cs typeface="Roboto" panose="02000000000000000000" pitchFamily="2" charset="0"/>
                      </a:endParaRP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50382159"/>
                  </a:ext>
                </a:extLst>
              </a:tr>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Gestion des versions</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En lien avec le </a:t>
                      </a:r>
                      <a:r>
                        <a:rPr lang="fr-FR" sz="800" kern="1200" noProof="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Qloud</a:t>
                      </a: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Quantrix , contrôlez les versions de bout en bout. </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133478438"/>
                  </a:ext>
                </a:extLst>
              </a:tr>
              <a:tr h="669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Contrôles et audits</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La logique business simple et efficace assure la transparence des modèles, tandis que l’audit au niveau de chaque cellule permet la traçabilité des données de bout en bout et le suivi de tous les changements (structure, logique et données) , y compris en environnement multi-utilisateurs. </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4109589709"/>
                  </a:ext>
                </a:extLst>
              </a:tr>
            </a:tbl>
          </a:graphicData>
        </a:graphic>
      </p:graphicFrame>
      <p:graphicFrame>
        <p:nvGraphicFramePr>
          <p:cNvPr id="8" name="Table 7">
            <a:extLst>
              <a:ext uri="{FF2B5EF4-FFF2-40B4-BE49-F238E27FC236}">
                <a16:creationId xmlns:a16="http://schemas.microsoft.com/office/drawing/2014/main" id="{39234FA2-6BFA-4264-B036-22C59CAE5921}"/>
              </a:ext>
            </a:extLst>
          </p:cNvPr>
          <p:cNvGraphicFramePr>
            <a:graphicFrameLocks noGrp="1"/>
          </p:cNvGraphicFramePr>
          <p:nvPr>
            <p:extLst>
              <p:ext uri="{D42A27DB-BD31-4B8C-83A1-F6EECF244321}">
                <p14:modId xmlns:p14="http://schemas.microsoft.com/office/powerpoint/2010/main" val="1882976524"/>
              </p:ext>
            </p:extLst>
          </p:nvPr>
        </p:nvGraphicFramePr>
        <p:xfrm>
          <a:off x="4971045" y="1150087"/>
          <a:ext cx="4016942" cy="2056996"/>
        </p:xfrm>
        <a:graphic>
          <a:graphicData uri="http://schemas.openxmlformats.org/drawingml/2006/table">
            <a:tbl>
              <a:tblPr firstRow="1" bandRow="1">
                <a:tableStyleId>{5940675A-B579-460E-94D1-54222C63F5DA}</a:tableStyleId>
              </a:tblPr>
              <a:tblGrid>
                <a:gridCol w="1434896">
                  <a:extLst>
                    <a:ext uri="{9D8B030D-6E8A-4147-A177-3AD203B41FA5}">
                      <a16:colId xmlns:a16="http://schemas.microsoft.com/office/drawing/2014/main" val="3245064220"/>
                    </a:ext>
                  </a:extLst>
                </a:gridCol>
                <a:gridCol w="2582046">
                  <a:extLst>
                    <a:ext uri="{9D8B030D-6E8A-4147-A177-3AD203B41FA5}">
                      <a16:colId xmlns:a16="http://schemas.microsoft.com/office/drawing/2014/main" val="2570736383"/>
                    </a:ext>
                  </a:extLst>
                </a:gridCol>
              </a:tblGrid>
              <a:tr h="388216">
                <a:tc>
                  <a:txBody>
                    <a:bodyPr/>
                    <a:lstStyle/>
                    <a:p>
                      <a:pPr algn="ctr"/>
                      <a:r>
                        <a:rPr lang="en-GB" sz="800">
                          <a:solidFill>
                            <a:schemeClr val="bg1"/>
                          </a:solidFill>
                          <a:latin typeface="Lato" panose="020F0502020204030203" pitchFamily="34" charset="0"/>
                          <a:ea typeface="Lato" panose="020F0502020204030203" pitchFamily="34" charset="0"/>
                          <a:cs typeface="Lato" panose="020F0502020204030203" pitchFamily="34" charset="0"/>
                        </a:rPr>
                        <a:t>Interface </a:t>
                      </a:r>
                      <a:r>
                        <a:rPr lang="en-GB" sz="800" err="1">
                          <a:solidFill>
                            <a:schemeClr val="bg1"/>
                          </a:solidFill>
                          <a:latin typeface="Lato" panose="020F0502020204030203" pitchFamily="34" charset="0"/>
                          <a:ea typeface="Lato" panose="020F0502020204030203" pitchFamily="34" charset="0"/>
                          <a:cs typeface="Lato" panose="020F0502020204030203" pitchFamily="34" charset="0"/>
                        </a:rPr>
                        <a:t>Utilisateur</a:t>
                      </a:r>
                      <a:endParaRPr lang="en-GB" sz="800">
                        <a:solidFill>
                          <a:schemeClr val="bg1"/>
                        </a:solidFill>
                        <a:latin typeface="Lato" panose="020F0502020204030203" pitchFamily="34" charset="0"/>
                        <a:ea typeface="Lato" panose="020F0502020204030203" pitchFamily="34" charset="0"/>
                        <a:cs typeface="Lato" panose="020F0502020204030203" pitchFamily="34" charset="0"/>
                      </a:endParaRPr>
                    </a:p>
                  </a:txBody>
                  <a:tcPr marL="68580" marR="68580" marT="34290" marB="34290" anchor="ctr">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solidFill>
                      <a:schemeClr val="accent2"/>
                    </a:solidFill>
                  </a:tcPr>
                </a:tc>
                <a:tc>
                  <a:txBody>
                    <a:bodyPr/>
                    <a:lstStyle/>
                    <a:p>
                      <a:pPr marL="0" marR="0" lvl="0" indent="0" algn="ctr" defTabSz="1217889" rtl="0" eaLnBrk="1" fontAlgn="auto" latinLnBrk="0" hangingPunct="1">
                        <a:lnSpc>
                          <a:spcPct val="100000"/>
                        </a:lnSpc>
                        <a:spcBef>
                          <a:spcPts val="0"/>
                        </a:spcBef>
                        <a:spcAft>
                          <a:spcPts val="0"/>
                        </a:spcAft>
                        <a:buClrTx/>
                        <a:buSzTx/>
                        <a:buFontTx/>
                        <a:buNone/>
                        <a:tabLst/>
                        <a:defRPr/>
                      </a:pPr>
                      <a:r>
                        <a:rPr lang="fr-FR" sz="800" noProof="0">
                          <a:solidFill>
                            <a:schemeClr val="bg1"/>
                          </a:solidFill>
                          <a:latin typeface="Lato" panose="020F0502020204030203" pitchFamily="34" charset="0"/>
                          <a:ea typeface="Lato" panose="020F0502020204030203" pitchFamily="34" charset="0"/>
                          <a:cs typeface="Lato" panose="020F0502020204030203" pitchFamily="34" charset="0"/>
                        </a:rPr>
                        <a:t>Les avantages clients</a:t>
                      </a:r>
                    </a:p>
                    <a:p>
                      <a:pPr algn="ctr"/>
                      <a:endParaRPr lang="en-GB" sz="800">
                        <a:solidFill>
                          <a:schemeClr val="bg1"/>
                        </a:solidFill>
                        <a:latin typeface="Lato" panose="020F0502020204030203" pitchFamily="34" charset="0"/>
                        <a:ea typeface="Lato" panose="020F0502020204030203" pitchFamily="34" charset="0"/>
                        <a:cs typeface="Lato" panose="020F0502020204030203" pitchFamily="34" charset="0"/>
                      </a:endParaRPr>
                    </a:p>
                  </a:txBody>
                  <a:tcPr marL="68580" marR="68580" marT="34290" marB="34290" anchor="ctr">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4089851521"/>
                  </a:ext>
                </a:extLst>
              </a:tr>
              <a:tr h="669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Un moteur de pivot de données toujours en ligne</a:t>
                      </a:r>
                    </a:p>
                    <a:p>
                      <a:endParaRPr lang="fr-FR" sz="800" noProof="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 l’aide de son moteur de rotation de données toujours actif, les utilisateurs peuvent instantanément pivoter de larges quantité de données , facilitant la découverte de liens ou corrélations nouvelles.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3479421443"/>
                  </a:ext>
                </a:extLst>
              </a:tr>
              <a:tr h="549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Procédez à des modifications rapides et robustes in-situ</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La flexibilité de modélisation flexible et sans contrainte permet des modifications de la structure ou de la logique de calcul dans toute tranche de données sans nécessiter de retour arrière.</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554590463"/>
                  </a:ext>
                </a:extLst>
              </a:tr>
              <a:tr h="42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Tableaux de bord pour décideurs</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La création dynamique de tout type de tableaux de bord permet de coller aux besoins business en toute liberté et créativité. </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952298636"/>
                  </a:ext>
                </a:extLst>
              </a:tr>
            </a:tbl>
          </a:graphicData>
        </a:graphic>
      </p:graphicFrame>
      <p:graphicFrame>
        <p:nvGraphicFramePr>
          <p:cNvPr id="9" name="Table 8">
            <a:extLst>
              <a:ext uri="{FF2B5EF4-FFF2-40B4-BE49-F238E27FC236}">
                <a16:creationId xmlns:a16="http://schemas.microsoft.com/office/drawing/2014/main" id="{E8EFD6D2-AD66-4394-B43B-2A272213D35E}"/>
              </a:ext>
            </a:extLst>
          </p:cNvPr>
          <p:cNvGraphicFramePr>
            <a:graphicFrameLocks noGrp="1"/>
          </p:cNvGraphicFramePr>
          <p:nvPr>
            <p:extLst>
              <p:ext uri="{D42A27DB-BD31-4B8C-83A1-F6EECF244321}">
                <p14:modId xmlns:p14="http://schemas.microsoft.com/office/powerpoint/2010/main" val="2255260330"/>
              </p:ext>
            </p:extLst>
          </p:nvPr>
        </p:nvGraphicFramePr>
        <p:xfrm>
          <a:off x="4971044" y="3761995"/>
          <a:ext cx="4016942" cy="1184255"/>
        </p:xfrm>
        <a:graphic>
          <a:graphicData uri="http://schemas.openxmlformats.org/drawingml/2006/table">
            <a:tbl>
              <a:tblPr firstRow="1" bandRow="1">
                <a:tableStyleId>{5940675A-B579-460E-94D1-54222C63F5DA}</a:tableStyleId>
              </a:tblPr>
              <a:tblGrid>
                <a:gridCol w="1425271">
                  <a:extLst>
                    <a:ext uri="{9D8B030D-6E8A-4147-A177-3AD203B41FA5}">
                      <a16:colId xmlns:a16="http://schemas.microsoft.com/office/drawing/2014/main" val="3245064220"/>
                    </a:ext>
                  </a:extLst>
                </a:gridCol>
                <a:gridCol w="2591671">
                  <a:extLst>
                    <a:ext uri="{9D8B030D-6E8A-4147-A177-3AD203B41FA5}">
                      <a16:colId xmlns:a16="http://schemas.microsoft.com/office/drawing/2014/main" val="2570736383"/>
                    </a:ext>
                  </a:extLst>
                </a:gridCol>
              </a:tblGrid>
              <a:tr h="313151">
                <a:tc>
                  <a:txBody>
                    <a:bodyPr/>
                    <a:lstStyle/>
                    <a:p>
                      <a:pPr algn="ctr"/>
                      <a:r>
                        <a:rPr lang="en-GB" sz="800">
                          <a:solidFill>
                            <a:schemeClr val="bg1"/>
                          </a:solidFill>
                          <a:latin typeface="Lato" panose="020F0502020204030203" pitchFamily="34" charset="0"/>
                          <a:ea typeface="Lato" panose="020F0502020204030203" pitchFamily="34" charset="0"/>
                          <a:cs typeface="Lato" panose="020F0502020204030203" pitchFamily="34" charset="0"/>
                        </a:rPr>
                        <a:t>Gestion </a:t>
                      </a:r>
                      <a:r>
                        <a:rPr lang="en-GB" sz="800" err="1">
                          <a:solidFill>
                            <a:schemeClr val="bg1"/>
                          </a:solidFill>
                          <a:latin typeface="Lato" panose="020F0502020204030203" pitchFamily="34" charset="0"/>
                          <a:ea typeface="Lato" panose="020F0502020204030203" pitchFamily="34" charset="0"/>
                          <a:cs typeface="Lato" panose="020F0502020204030203" pitchFamily="34" charset="0"/>
                        </a:rPr>
                        <a:t>d’applications</a:t>
                      </a:r>
                      <a:endParaRPr lang="en-GB" sz="800">
                        <a:solidFill>
                          <a:schemeClr val="bg1"/>
                        </a:solidFill>
                        <a:latin typeface="Lato" panose="020F0502020204030203" pitchFamily="34" charset="0"/>
                        <a:ea typeface="Lato" panose="020F0502020204030203" pitchFamily="34" charset="0"/>
                        <a:cs typeface="Lato" panose="020F0502020204030203" pitchFamily="34" charset="0"/>
                      </a:endParaRPr>
                    </a:p>
                  </a:txBody>
                  <a:tcPr marL="68580" marR="68580" marT="34290" marB="34290" anchor="ctr">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solidFill>
                      <a:schemeClr val="accent2"/>
                    </a:solidFill>
                  </a:tcPr>
                </a:tc>
                <a:tc>
                  <a:txBody>
                    <a:bodyPr/>
                    <a:lstStyle/>
                    <a:p>
                      <a:pPr marL="0" marR="0" lvl="0" indent="0" algn="ctr" defTabSz="1217889" rtl="0" eaLnBrk="1" fontAlgn="auto" latinLnBrk="0" hangingPunct="1">
                        <a:lnSpc>
                          <a:spcPct val="100000"/>
                        </a:lnSpc>
                        <a:spcBef>
                          <a:spcPts val="0"/>
                        </a:spcBef>
                        <a:spcAft>
                          <a:spcPts val="0"/>
                        </a:spcAft>
                        <a:buClrTx/>
                        <a:buSzTx/>
                        <a:buFontTx/>
                        <a:buNone/>
                        <a:tabLst/>
                        <a:defRPr/>
                      </a:pPr>
                      <a:r>
                        <a:rPr lang="fr-FR" sz="800" noProof="0">
                          <a:solidFill>
                            <a:schemeClr val="bg1"/>
                          </a:solidFill>
                          <a:latin typeface="Lato" panose="020F0502020204030203" pitchFamily="34" charset="0"/>
                          <a:ea typeface="Lato" panose="020F0502020204030203" pitchFamily="34" charset="0"/>
                          <a:cs typeface="Lato" panose="020F0502020204030203" pitchFamily="34" charset="0"/>
                        </a:rPr>
                        <a:t>Les avantages clients</a:t>
                      </a:r>
                    </a:p>
                    <a:p>
                      <a:pPr algn="ctr"/>
                      <a:endParaRPr lang="en-GB" sz="800">
                        <a:solidFill>
                          <a:schemeClr val="bg1"/>
                        </a:solidFill>
                        <a:latin typeface="Lato" panose="020F0502020204030203" pitchFamily="34" charset="0"/>
                        <a:ea typeface="Lato" panose="020F0502020204030203" pitchFamily="34" charset="0"/>
                        <a:cs typeface="Lato" panose="020F0502020204030203" pitchFamily="34" charset="0"/>
                      </a:endParaRPr>
                    </a:p>
                  </a:txBody>
                  <a:tcPr marL="68580" marR="68580" marT="34290" marB="34290" anchor="ctr">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4089851521"/>
                  </a:ext>
                </a:extLst>
              </a:tr>
              <a:tr h="43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Modèles - types</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Créez des modèles adaptables à chaque besoin, à déployer sans couture dans toute votre entreprise.	</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3479421443"/>
                  </a:ext>
                </a:extLst>
              </a:tr>
              <a:tr h="42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Intégration avec le </a:t>
                      </a:r>
                      <a:r>
                        <a:rPr lang="fr-FR" sz="800" b="0" i="0" u="none" strike="noStrike" kern="1200" baseline="0" noProof="0" err="1">
                          <a:solidFill>
                            <a:schemeClr val="accent2"/>
                          </a:solidFill>
                          <a:latin typeface="Roboto" panose="02000000000000000000" pitchFamily="2" charset="0"/>
                          <a:ea typeface="Roboto" panose="02000000000000000000" pitchFamily="2" charset="0"/>
                          <a:cs typeface="Roboto" panose="02000000000000000000" pitchFamily="2" charset="0"/>
                        </a:rPr>
                        <a:t>Qloud</a:t>
                      </a:r>
                      <a:r>
                        <a:rPr lang="fr-FR" sz="800" b="0" i="0" u="none" strike="noStrike" kern="1200" baseline="0" noProof="0">
                          <a:solidFill>
                            <a:schemeClr val="accent2"/>
                          </a:solidFill>
                          <a:latin typeface="Roboto" panose="02000000000000000000" pitchFamily="2" charset="0"/>
                          <a:ea typeface="Roboto" panose="02000000000000000000" pitchFamily="2" charset="0"/>
                          <a:cs typeface="Roboto" panose="02000000000000000000" pitchFamily="2" charset="0"/>
                        </a:rPr>
                        <a:t>™ Quantrix</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800" kern="1200" noProof="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Intégrez vos applications dans le nuage accessibles  en temps réel, évitant ainsi le transfert de données manuel  entre applications ou entre feuilles Excel®. </a:t>
                      </a:r>
                    </a:p>
                  </a:txBody>
                  <a:tcPr marL="68580" marR="68580" marT="34290" marB="34290">
                    <a:lnL w="6350" cap="flat" cmpd="sng" algn="ctr">
                      <a:solidFill>
                        <a:schemeClr val="bg2">
                          <a:lumMod val="85000"/>
                        </a:schemeClr>
                      </a:solidFill>
                      <a:prstDash val="solid"/>
                      <a:round/>
                      <a:headEnd type="none" w="med" len="med"/>
                      <a:tailEnd type="none" w="med" len="med"/>
                    </a:lnL>
                    <a:lnR w="6350" cap="flat" cmpd="sng" algn="ctr">
                      <a:solidFill>
                        <a:schemeClr val="bg2">
                          <a:lumMod val="85000"/>
                        </a:schemeClr>
                      </a:solidFill>
                      <a:prstDash val="solid"/>
                      <a:round/>
                      <a:headEnd type="none" w="med" len="med"/>
                      <a:tailEnd type="none" w="med" len="med"/>
                    </a:lnR>
                    <a:lnT w="6350" cap="flat" cmpd="sng" algn="ctr">
                      <a:solidFill>
                        <a:schemeClr val="bg2">
                          <a:lumMod val="85000"/>
                        </a:schemeClr>
                      </a:solidFill>
                      <a:prstDash val="solid"/>
                      <a:round/>
                      <a:headEnd type="none" w="med" len="med"/>
                      <a:tailEnd type="none" w="med" len="med"/>
                    </a:lnT>
                    <a:lnB w="635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554590463"/>
                  </a:ext>
                </a:extLst>
              </a:tr>
            </a:tbl>
          </a:graphicData>
        </a:graphic>
      </p:graphicFrame>
      <p:pic>
        <p:nvPicPr>
          <p:cNvPr id="30" name="Picture 29">
            <a:extLst>
              <a:ext uri="{FF2B5EF4-FFF2-40B4-BE49-F238E27FC236}">
                <a16:creationId xmlns:a16="http://schemas.microsoft.com/office/drawing/2014/main" id="{741DDC1A-5175-4DCF-B937-24816D480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278" y="328839"/>
            <a:ext cx="1826263" cy="318818"/>
          </a:xfrm>
          <a:prstGeom prst="rect">
            <a:avLst/>
          </a:prstGeom>
        </p:spPr>
      </p:pic>
      <p:sp>
        <p:nvSpPr>
          <p:cNvPr id="31" name="TextBox 30">
            <a:extLst>
              <a:ext uri="{FF2B5EF4-FFF2-40B4-BE49-F238E27FC236}">
                <a16:creationId xmlns:a16="http://schemas.microsoft.com/office/drawing/2014/main" id="{C0FE6470-FD21-4CF9-B29B-AE7137A04C87}"/>
              </a:ext>
            </a:extLst>
          </p:cNvPr>
          <p:cNvSpPr txBox="1"/>
          <p:nvPr/>
        </p:nvSpPr>
        <p:spPr>
          <a:xfrm>
            <a:off x="738550" y="709138"/>
            <a:ext cx="7795701" cy="415498"/>
          </a:xfrm>
          <a:prstGeom prst="rect">
            <a:avLst/>
          </a:prstGeom>
          <a:noFill/>
        </p:spPr>
        <p:txBody>
          <a:bodyPr wrap="square" rtlCol="0">
            <a:spAutoFit/>
          </a:bodyPr>
          <a:lstStyle>
            <a:defPPr>
              <a:defRPr lang="en-US"/>
            </a:defPPr>
            <a:lvl1pPr>
              <a:defRPr sz="2797">
                <a:solidFill>
                  <a:schemeClr val="accent2"/>
                </a:solidFill>
                <a:latin typeface="Lato Light" panose="020F0302020204030203" pitchFamily="34" charset="0"/>
                <a:ea typeface="Roboto Thin" panose="02000000000000000000" pitchFamily="2" charset="0"/>
                <a:cs typeface="Roboto Thin" panose="02000000000000000000" pitchFamily="2" charset="0"/>
              </a:defRPr>
            </a:lvl1pPr>
          </a:lstStyle>
          <a:p>
            <a:r>
              <a:rPr lang="fr-FR" sz="2100"/>
              <a:t>Les bénéfices clefs et les différenciateurs en un coup d’</a:t>
            </a:r>
            <a:r>
              <a:rPr lang="fr-FR" sz="2100" err="1"/>
              <a:t>oeil</a:t>
            </a:r>
            <a:endParaRPr lang="fr-FR" sz="2100"/>
          </a:p>
        </p:txBody>
      </p:sp>
      <p:pic>
        <p:nvPicPr>
          <p:cNvPr id="2050" name="Picture 2" descr="https://image.flaticon.com/sprites/share/packs/110971-simpleicon-social-media.png">
            <a:hlinkClick r:id="rId6"/>
            <a:extLst>
              <a:ext uri="{FF2B5EF4-FFF2-40B4-BE49-F238E27FC236}">
                <a16:creationId xmlns:a16="http://schemas.microsoft.com/office/drawing/2014/main" id="{A71E744B-C25D-46DE-B694-55770B2234B9}"/>
              </a:ext>
            </a:extLst>
          </p:cNvPr>
          <p:cNvPicPr>
            <a:picLocks noChangeAspect="1" noChangeArrowheads="1"/>
          </p:cNvPicPr>
          <p:nvPr/>
        </p:nvPicPr>
        <p:blipFill rotWithShape="1">
          <a:blip r:embed="rId7">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18435" t="2663" r="68267" b="71182"/>
          <a:stretch/>
        </p:blipFill>
        <p:spPr bwMode="auto">
          <a:xfrm>
            <a:off x="7856755" y="5982173"/>
            <a:ext cx="157468" cy="1625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image.flaticon.com/sprites/share/packs/110971-simpleicon-social-media.png">
            <a:hlinkClick r:id="rId8"/>
            <a:extLst>
              <a:ext uri="{FF2B5EF4-FFF2-40B4-BE49-F238E27FC236}">
                <a16:creationId xmlns:a16="http://schemas.microsoft.com/office/drawing/2014/main" id="{D28AB44E-E93D-4D67-A9D1-7F6F5398B311}"/>
              </a:ext>
            </a:extLst>
          </p:cNvPr>
          <p:cNvPicPr>
            <a:picLocks noChangeAspect="1" noChangeArrowheads="1"/>
          </p:cNvPicPr>
          <p:nvPr/>
        </p:nvPicPr>
        <p:blipFill rotWithShape="1">
          <a:blip r:embed="rId7">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52178" t="1733" r="35560" b="73548"/>
          <a:stretch/>
        </p:blipFill>
        <p:spPr bwMode="auto">
          <a:xfrm>
            <a:off x="7117377" y="6509161"/>
            <a:ext cx="145203" cy="153672"/>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52B5C1C8-18BF-4A5D-9201-CB8586DCC471}"/>
              </a:ext>
            </a:extLst>
          </p:cNvPr>
          <p:cNvSpPr/>
          <p:nvPr/>
        </p:nvSpPr>
        <p:spPr>
          <a:xfrm>
            <a:off x="7330750" y="6475799"/>
            <a:ext cx="2073020" cy="300339"/>
          </a:xfrm>
          <a:prstGeom prst="rect">
            <a:avLst/>
          </a:prstGeom>
        </p:spPr>
        <p:txBody>
          <a:bodyPr wrap="square">
            <a:spAutoFit/>
          </a:bodyPr>
          <a:lstStyle/>
          <a:p>
            <a:r>
              <a:rPr lang="fr-FR" sz="676">
                <a:solidFill>
                  <a:schemeClr val="accent4"/>
                </a:solidFill>
                <a:latin typeface="Lato" panose="020F0502020204030203" pitchFamily="34" charset="0"/>
                <a:ea typeface="Lato" panose="020F0502020204030203" pitchFamily="34" charset="0"/>
                <a:cs typeface="Lato" panose="020F0502020204030203" pitchFamily="34" charset="0"/>
              </a:rPr>
              <a:t>https://www.youtube.com/user/BizModeler/videos</a:t>
            </a:r>
          </a:p>
        </p:txBody>
      </p:sp>
      <p:sp>
        <p:nvSpPr>
          <p:cNvPr id="18" name="TextBox 10">
            <a:extLst>
              <a:ext uri="{FF2B5EF4-FFF2-40B4-BE49-F238E27FC236}">
                <a16:creationId xmlns:a16="http://schemas.microsoft.com/office/drawing/2014/main" id="{8555B0CD-9196-41D1-87D2-B5EF7AFE0FA1}"/>
              </a:ext>
            </a:extLst>
          </p:cNvPr>
          <p:cNvSpPr txBox="1"/>
          <p:nvPr/>
        </p:nvSpPr>
        <p:spPr>
          <a:xfrm>
            <a:off x="4953000" y="5743456"/>
            <a:ext cx="2926807" cy="990726"/>
          </a:xfrm>
          <a:prstGeom prst="rect">
            <a:avLst/>
          </a:prstGeom>
          <a:noFill/>
        </p:spPr>
        <p:txBody>
          <a:bodyPr wrap="square" rtlCol="0">
            <a:normAutofit fontScale="62500" lnSpcReduction="20000"/>
          </a:bodyPr>
          <a:lstStyle/>
          <a:p>
            <a:r>
              <a:rPr lang="en-US" sz="1051" b="1">
                <a:solidFill>
                  <a:schemeClr val="accent4"/>
                </a:solidFill>
                <a:latin typeface="Lato" panose="020F0502020204030203" pitchFamily="34" charset="0"/>
                <a:ea typeface="Lato" panose="020F0502020204030203" pitchFamily="34" charset="0"/>
                <a:cs typeface="Lato" panose="020F0502020204030203" pitchFamily="34" charset="0"/>
              </a:rPr>
              <a:t>A </a:t>
            </a:r>
            <a:r>
              <a:rPr lang="en-US" sz="1051" b="1" err="1">
                <a:solidFill>
                  <a:schemeClr val="accent4"/>
                </a:solidFill>
                <a:latin typeface="Lato" panose="020F0502020204030203" pitchFamily="34" charset="0"/>
                <a:ea typeface="Lato" panose="020F0502020204030203" pitchFamily="34" charset="0"/>
                <a:cs typeface="Lato" panose="020F0502020204030203" pitchFamily="34" charset="0"/>
              </a:rPr>
              <a:t>Propos</a:t>
            </a:r>
            <a:r>
              <a:rPr lang="en-US" sz="1051" b="1">
                <a:solidFill>
                  <a:schemeClr val="accent4"/>
                </a:solidFill>
                <a:latin typeface="Lato" panose="020F0502020204030203" pitchFamily="34" charset="0"/>
                <a:ea typeface="Lato" panose="020F0502020204030203" pitchFamily="34" charset="0"/>
                <a:cs typeface="Lato" panose="020F0502020204030203" pitchFamily="34" charset="0"/>
              </a:rPr>
              <a:t> de TRIN-PARTNERS</a:t>
            </a:r>
          </a:p>
          <a:p>
            <a:pPr>
              <a:spcAft>
                <a:spcPts val="225"/>
              </a:spcAft>
            </a:pPr>
            <a:endParaRPr lang="en-US" sz="1051">
              <a:solidFill>
                <a:schemeClr val="accent4"/>
              </a:solidFill>
              <a:latin typeface="Lato" panose="020F0502020204030203" pitchFamily="34" charset="0"/>
              <a:ea typeface="Lato" panose="020F0502020204030203" pitchFamily="34" charset="0"/>
              <a:cs typeface="Lato" panose="020F0502020204030203" pitchFamily="34" charset="0"/>
            </a:endParaRPr>
          </a:p>
          <a:p>
            <a:r>
              <a:rPr lang="fr-FR" sz="976">
                <a:solidFill>
                  <a:schemeClr val="accent4"/>
                </a:solidFill>
                <a:latin typeface="Lato" panose="020F0502020204030203" pitchFamily="34" charset="0"/>
              </a:rPr>
              <a:t>TRIN-PARTNERS est le partenaire en France de QUANTRIX.</a:t>
            </a:r>
          </a:p>
          <a:p>
            <a:endParaRPr lang="fr-FR" sz="976">
              <a:solidFill>
                <a:schemeClr val="accent4"/>
              </a:solidFill>
              <a:latin typeface="Lato" panose="020F0502020204030203" pitchFamily="34" charset="0"/>
            </a:endParaRPr>
          </a:p>
          <a:p>
            <a:r>
              <a:rPr lang="fr-FR" sz="976">
                <a:solidFill>
                  <a:schemeClr val="accent4"/>
                </a:solidFill>
                <a:latin typeface="Lato" panose="020F0502020204030203" pitchFamily="34" charset="0"/>
              </a:rPr>
              <a:t>TRIN-PARTNERS dispose d’une expérience de 10 ans de mise en œuvre de QUANTRIX dans des environnements et des métiers variés. </a:t>
            </a:r>
          </a:p>
          <a:p>
            <a:r>
              <a:rPr lang="fr-FR" sz="976">
                <a:solidFill>
                  <a:schemeClr val="accent4"/>
                </a:solidFill>
                <a:latin typeface="Lato" panose="020F0502020204030203" pitchFamily="34" charset="0"/>
              </a:rPr>
              <a:t>TRIN-PARTNERS fournit de la formation, du conseil, et du développement, et de l’audit autour des produits QUANTRIX.</a:t>
            </a:r>
          </a:p>
          <a:p>
            <a:endParaRPr lang="fr-FR" sz="1126">
              <a:solidFill>
                <a:schemeClr val="accent4"/>
              </a:solidFill>
              <a:latin typeface="Lato" panose="020F0502020204030203" pitchFamily="34" charset="0"/>
            </a:endParaRPr>
          </a:p>
          <a:p>
            <a:endParaRPr lang="en-US" sz="1126">
              <a:solidFill>
                <a:schemeClr val="accent4"/>
              </a:solidFill>
              <a:latin typeface="Lato" panose="020F0502020204030203" pitchFamily="34" charset="0"/>
            </a:endParaRPr>
          </a:p>
          <a:p>
            <a:r>
              <a:rPr lang="en-US" sz="1051">
                <a:solidFill>
                  <a:schemeClr val="accent4"/>
                </a:solidFill>
                <a:latin typeface="Lato" panose="020F0502020204030203" pitchFamily="34" charset="0"/>
                <a:ea typeface="Lato" panose="020F0502020204030203" pitchFamily="34" charset="0"/>
                <a:cs typeface="Lato" panose="020F0502020204030203" pitchFamily="34" charset="0"/>
              </a:rPr>
              <a:t>Pour en savoir plus, </a:t>
            </a:r>
            <a:r>
              <a:rPr lang="en-US" sz="1051" err="1">
                <a:solidFill>
                  <a:schemeClr val="accent4"/>
                </a:solidFill>
                <a:latin typeface="Lato" panose="020F0502020204030203" pitchFamily="34" charset="0"/>
                <a:ea typeface="Lato" panose="020F0502020204030203" pitchFamily="34" charset="0"/>
                <a:cs typeface="Lato" panose="020F0502020204030203" pitchFamily="34" charset="0"/>
              </a:rPr>
              <a:t>voir</a:t>
            </a:r>
            <a:r>
              <a:rPr lang="en-US" sz="1051">
                <a:solidFill>
                  <a:schemeClr val="accent4"/>
                </a:solidFill>
                <a:latin typeface="Lato" panose="020F0502020204030203" pitchFamily="34" charset="0"/>
                <a:ea typeface="Lato" panose="020F0502020204030203" pitchFamily="34" charset="0"/>
                <a:cs typeface="Lato" panose="020F0502020204030203" pitchFamily="34" charset="0"/>
              </a:rPr>
              <a:t> </a:t>
            </a:r>
            <a:r>
              <a:rPr lang="en-US" sz="1051" u="sng">
                <a:solidFill>
                  <a:srgbClr val="FF0000"/>
                </a:solidFill>
                <a:latin typeface="Lato" panose="020F0502020204030203" pitchFamily="34" charset="0"/>
                <a:ea typeface="Lato" panose="020F0502020204030203" pitchFamily="34" charset="0"/>
                <a:cs typeface="Lato" panose="020F0502020204030203" pitchFamily="34" charset="0"/>
              </a:rPr>
              <a:t>Trin-Partners.com </a:t>
            </a:r>
          </a:p>
          <a:p>
            <a:endParaRPr lang="fr-FR" sz="800">
              <a:solidFill>
                <a:schemeClr val="accent4"/>
              </a:solidFill>
              <a:latin typeface="Lato" panose="020F0502020204030203" pitchFamily="34" charset="0"/>
              <a:ea typeface="Lato" panose="020F0502020204030203" pitchFamily="34" charset="0"/>
              <a:cs typeface="Lato" panose="020F0502020204030203" pitchFamily="34" charset="0"/>
            </a:endParaRPr>
          </a:p>
        </p:txBody>
      </p:sp>
      <p:pic>
        <p:nvPicPr>
          <p:cNvPr id="19" name="Image 18">
            <a:extLst>
              <a:ext uri="{FF2B5EF4-FFF2-40B4-BE49-F238E27FC236}">
                <a16:creationId xmlns:a16="http://schemas.microsoft.com/office/drawing/2014/main" id="{09E8EA57-CE18-4E4F-9FC0-C25F07169A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5629" y="5921848"/>
            <a:ext cx="769329" cy="615988"/>
          </a:xfrm>
          <a:prstGeom prst="rect">
            <a:avLst/>
          </a:prstGeom>
        </p:spPr>
      </p:pic>
      <p:pic>
        <p:nvPicPr>
          <p:cNvPr id="21" name="Image 20">
            <a:extLst>
              <a:ext uri="{FF2B5EF4-FFF2-40B4-BE49-F238E27FC236}">
                <a16:creationId xmlns:a16="http://schemas.microsoft.com/office/drawing/2014/main" id="{FDB2E956-111F-4E5E-889B-396A41D1706F}"/>
              </a:ext>
            </a:extLst>
          </p:cNvPr>
          <p:cNvPicPr>
            <a:picLocks noChangeAspect="1"/>
          </p:cNvPicPr>
          <p:nvPr/>
        </p:nvPicPr>
        <p:blipFill>
          <a:blip r:embed="rId10"/>
          <a:stretch>
            <a:fillRect/>
          </a:stretch>
        </p:blipFill>
        <p:spPr>
          <a:xfrm>
            <a:off x="442021" y="6078683"/>
            <a:ext cx="393316" cy="379014"/>
          </a:xfrm>
          <a:prstGeom prst="rect">
            <a:avLst/>
          </a:prstGeom>
        </p:spPr>
      </p:pic>
    </p:spTree>
    <p:extLst>
      <p:ext uri="{BB962C8B-B14F-4D97-AF65-F5344CB8AC3E}">
        <p14:creationId xmlns:p14="http://schemas.microsoft.com/office/powerpoint/2010/main" val="1283839569"/>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1968</Words>
  <Application>Microsoft Office PowerPoint</Application>
  <PresentationFormat>Format A4 (210 x 297 mm)</PresentationFormat>
  <Paragraphs>112</Paragraphs>
  <Slides>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Lato</vt:lpstr>
      <vt:lpstr>Lato Light</vt:lpstr>
      <vt:lpstr>Roboto</vt:lpstr>
      <vt:lpstr>Roboto Light</vt:lpstr>
      <vt:lpstr>Arial</vt:lpstr>
      <vt:lpstr>Calibri</vt:lpstr>
      <vt:lpstr>Calibri Light</vt:lpstr>
      <vt:lpstr>Office Theme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Kipling</dc:creator>
  <cp:lastModifiedBy>Frederic Caussarieu</cp:lastModifiedBy>
  <cp:revision>1</cp:revision>
  <cp:lastPrinted>2017-10-05T17:04:51Z</cp:lastPrinted>
  <dcterms:created xsi:type="dcterms:W3CDTF">2017-10-05T10:40:30Z</dcterms:created>
  <dcterms:modified xsi:type="dcterms:W3CDTF">2020-01-15T09:04:26Z</dcterms:modified>
</cp:coreProperties>
</file>